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258" r:id="rId2"/>
    <p:sldId id="260" r:id="rId3"/>
    <p:sldId id="268" r:id="rId4"/>
    <p:sldId id="269" r:id="rId5"/>
    <p:sldId id="261" r:id="rId6"/>
    <p:sldId id="262" r:id="rId7"/>
    <p:sldId id="264" r:id="rId8"/>
    <p:sldId id="263" r:id="rId9"/>
    <p:sldId id="265" r:id="rId10"/>
    <p:sldId id="292" r:id="rId11"/>
    <p:sldId id="270" r:id="rId12"/>
    <p:sldId id="259" r:id="rId13"/>
    <p:sldId id="271" r:id="rId14"/>
    <p:sldId id="275" r:id="rId15"/>
    <p:sldId id="272" r:id="rId16"/>
    <p:sldId id="273" r:id="rId17"/>
    <p:sldId id="277" r:id="rId18"/>
    <p:sldId id="276" r:id="rId19"/>
    <p:sldId id="279" r:id="rId20"/>
    <p:sldId id="266" r:id="rId21"/>
    <p:sldId id="286" r:id="rId22"/>
    <p:sldId id="284" r:id="rId23"/>
    <p:sldId id="282" r:id="rId24"/>
    <p:sldId id="280" r:id="rId25"/>
    <p:sldId id="281" r:id="rId26"/>
    <p:sldId id="285" r:id="rId27"/>
    <p:sldId id="287" r:id="rId28"/>
    <p:sldId id="296" r:id="rId29"/>
    <p:sldId id="299" r:id="rId30"/>
    <p:sldId id="288" r:id="rId31"/>
    <p:sldId id="278" r:id="rId32"/>
    <p:sldId id="300" r:id="rId33"/>
    <p:sldId id="297" r:id="rId34"/>
    <p:sldId id="298" r:id="rId35"/>
    <p:sldId id="289" r:id="rId36"/>
    <p:sldId id="290" r:id="rId37"/>
    <p:sldId id="291" r:id="rId38"/>
    <p:sldId id="293" r:id="rId39"/>
    <p:sldId id="294" r:id="rId40"/>
    <p:sldId id="29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3319226-1CB8-41F0-8928-CD42C64961C2}">
          <p14:sldIdLst>
            <p14:sldId id="258"/>
            <p14:sldId id="260"/>
            <p14:sldId id="268"/>
            <p14:sldId id="269"/>
            <p14:sldId id="261"/>
            <p14:sldId id="262"/>
            <p14:sldId id="264"/>
            <p14:sldId id="263"/>
            <p14:sldId id="265"/>
            <p14:sldId id="292"/>
            <p14:sldId id="270"/>
            <p14:sldId id="259"/>
            <p14:sldId id="271"/>
            <p14:sldId id="275"/>
            <p14:sldId id="272"/>
            <p14:sldId id="273"/>
            <p14:sldId id="277"/>
            <p14:sldId id="276"/>
            <p14:sldId id="279"/>
            <p14:sldId id="266"/>
            <p14:sldId id="286"/>
            <p14:sldId id="284"/>
            <p14:sldId id="282"/>
            <p14:sldId id="280"/>
            <p14:sldId id="281"/>
            <p14:sldId id="285"/>
            <p14:sldId id="287"/>
            <p14:sldId id="296"/>
            <p14:sldId id="299"/>
            <p14:sldId id="288"/>
            <p14:sldId id="278"/>
            <p14:sldId id="300"/>
          </p14:sldIdLst>
        </p14:section>
        <p14:section name="IK Bone" id="{27468465-826A-4FC6-8CF5-8BDD416BE487}">
          <p14:sldIdLst>
            <p14:sldId id="297"/>
            <p14:sldId id="298"/>
          </p14:sldIdLst>
        </p14:section>
        <p14:section name="IK应用" id="{C6E25353-0C8E-4E83-82DA-205A1F021402}">
          <p14:sldIdLst>
            <p14:sldId id="289"/>
            <p14:sldId id="290"/>
            <p14:sldId id="291"/>
            <p14:sldId id="293"/>
            <p14:sldId id="294"/>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Ting" initials="yt" lastIdx="1" clrIdx="0">
    <p:extLst>
      <p:ext uri="{19B8F6BF-5375-455C-9EA6-DF929625EA0E}">
        <p15:presenceInfo xmlns:p15="http://schemas.microsoft.com/office/powerpoint/2012/main" userId="YaoT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B0505"/>
    <a:srgbClr val="E1C428"/>
    <a:srgbClr val="3E8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15" autoAdjust="0"/>
  </p:normalViewPr>
  <p:slideViewPr>
    <p:cSldViewPr snapToGrid="0">
      <p:cViewPr varScale="1">
        <p:scale>
          <a:sx n="72" d="100"/>
          <a:sy n="72" d="100"/>
        </p:scale>
        <p:origin x="907" y="48"/>
      </p:cViewPr>
      <p:guideLst/>
    </p:cSldViewPr>
  </p:slideViewPr>
  <p:notesTextViewPr>
    <p:cViewPr>
      <p:scale>
        <a:sx n="1" d="1"/>
        <a:sy n="1" d="1"/>
      </p:scale>
      <p:origin x="0" y="0"/>
    </p:cViewPr>
  </p:notesText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748112D-4215-410B-BF05-62478CB9E6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2407B39-1105-4001-8E2A-75956942E1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4647B8-3C48-4C02-A138-7FC645532BDC}" type="datetimeFigureOut">
              <a:rPr lang="zh-CN" altLang="en-US" smtClean="0"/>
              <a:t>2021/2/23</a:t>
            </a:fld>
            <a:endParaRPr lang="zh-CN" altLang="en-US"/>
          </a:p>
        </p:txBody>
      </p:sp>
      <p:sp>
        <p:nvSpPr>
          <p:cNvPr id="4" name="页脚占位符 3">
            <a:extLst>
              <a:ext uri="{FF2B5EF4-FFF2-40B4-BE49-F238E27FC236}">
                <a16:creationId xmlns:a16="http://schemas.microsoft.com/office/drawing/2014/main" id="{82BD888C-5F20-4819-92B2-8F77911C7E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A9663E5-EEE7-43A3-BD35-AC78486213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6EBD2E-F97D-4195-ACFD-CAE33CB414E5}" type="slidenum">
              <a:rPr lang="zh-CN" altLang="en-US" smtClean="0"/>
              <a:t>‹#›</a:t>
            </a:fld>
            <a:endParaRPr lang="zh-CN" altLang="en-US"/>
          </a:p>
        </p:txBody>
      </p:sp>
    </p:spTree>
    <p:extLst>
      <p:ext uri="{BB962C8B-B14F-4D97-AF65-F5344CB8AC3E}">
        <p14:creationId xmlns:p14="http://schemas.microsoft.com/office/powerpoint/2010/main" val="816551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080BC-05AF-4CC6-9119-ED12D32732DF}" type="datetimeFigureOut">
              <a:rPr lang="zh-CN" altLang="en-US" smtClean="0"/>
              <a:t>2021/2/23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53FD9-C5CA-4C70-869A-43BD341D7F83}" type="slidenum">
              <a:rPr lang="zh-CN" altLang="en-US" smtClean="0"/>
              <a:t>‹#›</a:t>
            </a:fld>
            <a:endParaRPr lang="zh-CN" altLang="en-US"/>
          </a:p>
        </p:txBody>
      </p:sp>
    </p:spTree>
    <p:extLst>
      <p:ext uri="{BB962C8B-B14F-4D97-AF65-F5344CB8AC3E}">
        <p14:creationId xmlns:p14="http://schemas.microsoft.com/office/powerpoint/2010/main" val="161528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D53FD9-C5CA-4C70-869A-43BD341D7F83}" type="slidenum">
              <a:rPr lang="zh-CN" altLang="en-US" smtClean="0"/>
              <a:t>3</a:t>
            </a:fld>
            <a:endParaRPr lang="zh-CN" altLang="en-US"/>
          </a:p>
        </p:txBody>
      </p:sp>
    </p:spTree>
    <p:extLst>
      <p:ext uri="{BB962C8B-B14F-4D97-AF65-F5344CB8AC3E}">
        <p14:creationId xmlns:p14="http://schemas.microsoft.com/office/powerpoint/2010/main" val="2336143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D53FD9-C5CA-4C70-869A-43BD341D7F83}" type="slidenum">
              <a:rPr lang="zh-CN" altLang="en-US" smtClean="0"/>
              <a:t>14</a:t>
            </a:fld>
            <a:endParaRPr lang="zh-CN" altLang="en-US"/>
          </a:p>
        </p:txBody>
      </p:sp>
    </p:spTree>
    <p:extLst>
      <p:ext uri="{BB962C8B-B14F-4D97-AF65-F5344CB8AC3E}">
        <p14:creationId xmlns:p14="http://schemas.microsoft.com/office/powerpoint/2010/main" val="91685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第一张图：讲解其需要修改</a:t>
            </a:r>
            <a:r>
              <a:rPr lang="en-US" altLang="zh-CN" dirty="0"/>
              <a:t>pelvis</a:t>
            </a:r>
          </a:p>
          <a:p>
            <a:r>
              <a:rPr lang="zh-CN" altLang="en-US" dirty="0"/>
              <a:t>第二张图：讲解</a:t>
            </a:r>
            <a:r>
              <a:rPr lang="en-US" altLang="zh-CN" dirty="0"/>
              <a:t>leg</a:t>
            </a:r>
            <a:r>
              <a:rPr lang="zh-CN" altLang="en-US" dirty="0"/>
              <a:t>末端效应器应才采用叠加地面偏移高度来计算得到</a:t>
            </a:r>
          </a:p>
        </p:txBody>
      </p:sp>
      <p:sp>
        <p:nvSpPr>
          <p:cNvPr id="4" name="灯片编号占位符 3"/>
          <p:cNvSpPr>
            <a:spLocks noGrp="1"/>
          </p:cNvSpPr>
          <p:nvPr>
            <p:ph type="sldNum" sz="quarter" idx="5"/>
          </p:nvPr>
        </p:nvSpPr>
        <p:spPr/>
        <p:txBody>
          <a:bodyPr/>
          <a:lstStyle/>
          <a:p>
            <a:fld id="{03D53FD9-C5CA-4C70-869A-43BD341D7F83}" type="slidenum">
              <a:rPr lang="zh-CN" altLang="en-US" smtClean="0"/>
              <a:t>27</a:t>
            </a:fld>
            <a:endParaRPr lang="zh-CN" altLang="en-US"/>
          </a:p>
        </p:txBody>
      </p:sp>
    </p:spTree>
    <p:extLst>
      <p:ext uri="{BB962C8B-B14F-4D97-AF65-F5344CB8AC3E}">
        <p14:creationId xmlns:p14="http://schemas.microsoft.com/office/powerpoint/2010/main" val="394074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第一张图：讲解其需要修改</a:t>
            </a:r>
            <a:r>
              <a:rPr lang="en-US" altLang="zh-CN" dirty="0"/>
              <a:t>pelvis</a:t>
            </a:r>
          </a:p>
          <a:p>
            <a:r>
              <a:rPr lang="zh-CN" altLang="en-US" dirty="0"/>
              <a:t>第二张图：讲解</a:t>
            </a:r>
            <a:r>
              <a:rPr lang="en-US" altLang="zh-CN" dirty="0"/>
              <a:t>leg</a:t>
            </a:r>
            <a:r>
              <a:rPr lang="zh-CN" altLang="en-US" dirty="0"/>
              <a:t>末端效应器应才采用叠加地面偏移高度来计算得到</a:t>
            </a:r>
          </a:p>
        </p:txBody>
      </p:sp>
      <p:sp>
        <p:nvSpPr>
          <p:cNvPr id="4" name="灯片编号占位符 3"/>
          <p:cNvSpPr>
            <a:spLocks noGrp="1"/>
          </p:cNvSpPr>
          <p:nvPr>
            <p:ph type="sldNum" sz="quarter" idx="5"/>
          </p:nvPr>
        </p:nvSpPr>
        <p:spPr/>
        <p:txBody>
          <a:bodyPr/>
          <a:lstStyle/>
          <a:p>
            <a:fld id="{03D53FD9-C5CA-4C70-869A-43BD341D7F83}" type="slidenum">
              <a:rPr lang="zh-CN" altLang="en-US" smtClean="0"/>
              <a:t>28</a:t>
            </a:fld>
            <a:endParaRPr lang="zh-CN" altLang="en-US"/>
          </a:p>
        </p:txBody>
      </p:sp>
    </p:spTree>
    <p:extLst>
      <p:ext uri="{BB962C8B-B14F-4D97-AF65-F5344CB8AC3E}">
        <p14:creationId xmlns:p14="http://schemas.microsoft.com/office/powerpoint/2010/main" val="3432746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A95E42-D707-4635-BFBC-37E0E5F9A7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0537"/>
            <a:ext cx="12190413" cy="6857107"/>
          </a:xfrm>
          <a:prstGeom prst="rect">
            <a:avLst/>
          </a:prstGeom>
        </p:spPr>
      </p:pic>
      <p:sp>
        <p:nvSpPr>
          <p:cNvPr id="2" name="标题 1">
            <a:extLst>
              <a:ext uri="{FF2B5EF4-FFF2-40B4-BE49-F238E27FC236}">
                <a16:creationId xmlns:a16="http://schemas.microsoft.com/office/drawing/2014/main" id="{8038E2E0-C438-42CE-8449-B20EB4DB4F32}"/>
              </a:ext>
            </a:extLst>
          </p:cNvPr>
          <p:cNvSpPr>
            <a:spLocks noGrp="1"/>
          </p:cNvSpPr>
          <p:nvPr>
            <p:ph type="ctrTitle"/>
          </p:nvPr>
        </p:nvSpPr>
        <p:spPr>
          <a:xfrm>
            <a:off x="1005078" y="2948064"/>
            <a:ext cx="6476524" cy="1576307"/>
          </a:xfrm>
          <a:prstGeom prst="rect">
            <a:avLst/>
          </a:prstGeom>
        </p:spPr>
        <p:txBody>
          <a:bodyPr anchor="t">
            <a:normAutofit/>
          </a:bodyPr>
          <a:lstStyle>
            <a:lvl1pPr algn="l">
              <a:defRPr sz="3500" b="1">
                <a:solidFill>
                  <a:srgbClr val="1DD3E5"/>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728AD582-B0B8-49B9-A43C-67FB3EC078B7}"/>
              </a:ext>
            </a:extLst>
          </p:cNvPr>
          <p:cNvSpPr>
            <a:spLocks noGrp="1"/>
          </p:cNvSpPr>
          <p:nvPr>
            <p:ph type="subTitle" idx="1"/>
          </p:nvPr>
        </p:nvSpPr>
        <p:spPr>
          <a:xfrm>
            <a:off x="1005078" y="4721447"/>
            <a:ext cx="6476524" cy="663500"/>
          </a:xfrm>
          <a:prstGeom prst="rect">
            <a:avLst/>
          </a:prstGeom>
        </p:spPr>
        <p:txBody>
          <a:bodyPr>
            <a:normAutofit/>
          </a:bodyPr>
          <a:lstStyle>
            <a:lvl1pPr marL="0" indent="0" algn="l" defTabSz="914400" rtl="0" eaLnBrk="1" latinLnBrk="0" hangingPunct="1">
              <a:lnSpc>
                <a:spcPct val="90000"/>
              </a:lnSpc>
              <a:spcBef>
                <a:spcPct val="0"/>
              </a:spcBef>
              <a:buNone/>
              <a:defRPr lang="zh-CN" altLang="en-US" sz="2000" b="1" kern="1200" dirty="0" smtClean="0">
                <a:solidFill>
                  <a:srgbClr val="1DD3E5"/>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12" name="直接连接符 11">
            <a:extLst>
              <a:ext uri="{FF2B5EF4-FFF2-40B4-BE49-F238E27FC236}">
                <a16:creationId xmlns:a16="http://schemas.microsoft.com/office/drawing/2014/main" id="{0AEAB475-ED89-4B92-9B6D-729DDFC38DF6}"/>
              </a:ext>
            </a:extLst>
          </p:cNvPr>
          <p:cNvCxnSpPr/>
          <p:nvPr userDrawn="1"/>
        </p:nvCxnSpPr>
        <p:spPr>
          <a:xfrm>
            <a:off x="1024128" y="2762573"/>
            <a:ext cx="6457474" cy="0"/>
          </a:xfrm>
          <a:prstGeom prst="line">
            <a:avLst/>
          </a:prstGeom>
          <a:ln>
            <a:solidFill>
              <a:srgbClr val="1DD3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95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A95E42-D707-4635-BFBC-37E0E5F9A7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0537"/>
            <a:ext cx="12190413" cy="6857107"/>
          </a:xfrm>
          <a:prstGeom prst="rect">
            <a:avLst/>
          </a:prstGeom>
        </p:spPr>
      </p:pic>
    </p:spTree>
    <p:extLst>
      <p:ext uri="{BB962C8B-B14F-4D97-AF65-F5344CB8AC3E}">
        <p14:creationId xmlns:p14="http://schemas.microsoft.com/office/powerpoint/2010/main" val="262220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145B3DC8-A9B2-4B5F-B546-7F4C382B470D}"/>
              </a:ext>
            </a:extLst>
          </p:cNvPr>
          <p:cNvSpPr>
            <a:spLocks noGrp="1"/>
          </p:cNvSpPr>
          <p:nvPr>
            <p:ph type="sldNum" sz="quarter" idx="10"/>
          </p:nvPr>
        </p:nvSpPr>
        <p:spPr/>
        <p:txBody>
          <a:bodyPr/>
          <a:lstStyle/>
          <a:p>
            <a:fld id="{9BF1FB69-411C-4EA0-A61E-2F4E7ED909A7}" type="slidenum">
              <a:rPr lang="zh-CN" altLang="en-US" smtClean="0"/>
              <a:t>‹#›</a:t>
            </a:fld>
            <a:endParaRPr lang="zh-CN" altLang="en-US"/>
          </a:p>
        </p:txBody>
      </p:sp>
      <p:sp>
        <p:nvSpPr>
          <p:cNvPr id="6" name="标题 5">
            <a:extLst>
              <a:ext uri="{FF2B5EF4-FFF2-40B4-BE49-F238E27FC236}">
                <a16:creationId xmlns:a16="http://schemas.microsoft.com/office/drawing/2014/main" id="{475F8247-3942-488C-83C3-890EB06A2C03}"/>
              </a:ext>
            </a:extLst>
          </p:cNvPr>
          <p:cNvSpPr>
            <a:spLocks noGrp="1"/>
          </p:cNvSpPr>
          <p:nvPr>
            <p:ph type="title"/>
          </p:nvPr>
        </p:nvSpPr>
        <p:spPr/>
        <p:txBody>
          <a:bodyPr/>
          <a:lstStyle/>
          <a:p>
            <a:r>
              <a:rPr lang="zh-CN" altLang="en-US"/>
              <a:t>单击此处编辑母版标题样式</a:t>
            </a:r>
          </a:p>
        </p:txBody>
      </p:sp>
      <p:sp>
        <p:nvSpPr>
          <p:cNvPr id="13" name="内容占位符 12">
            <a:extLst>
              <a:ext uri="{FF2B5EF4-FFF2-40B4-BE49-F238E27FC236}">
                <a16:creationId xmlns:a16="http://schemas.microsoft.com/office/drawing/2014/main" id="{78680A79-224B-467E-A21B-1A1A19533A99}"/>
              </a:ext>
            </a:extLst>
          </p:cNvPr>
          <p:cNvSpPr>
            <a:spLocks noGrp="1"/>
          </p:cNvSpPr>
          <p:nvPr>
            <p:ph sz="quarter" idx="11"/>
          </p:nvPr>
        </p:nvSpPr>
        <p:spPr>
          <a:xfrm>
            <a:off x="838200" y="1855788"/>
            <a:ext cx="10515600" cy="422116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14341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B0701-4ED1-476A-A295-6A15AA13922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59BBEBBB-A22C-4130-AE33-80F035E4B47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灯片编号占位符 6">
            <a:extLst>
              <a:ext uri="{FF2B5EF4-FFF2-40B4-BE49-F238E27FC236}">
                <a16:creationId xmlns:a16="http://schemas.microsoft.com/office/drawing/2014/main" id="{7495DA92-898F-4E5B-B260-5B1066EDCCF9}"/>
              </a:ext>
            </a:extLst>
          </p:cNvPr>
          <p:cNvSpPr>
            <a:spLocks noGrp="1"/>
          </p:cNvSpPr>
          <p:nvPr>
            <p:ph type="sldNum" sz="quarter" idx="10"/>
          </p:nvPr>
        </p:nvSpPr>
        <p:spPr/>
        <p:txBody>
          <a:bodyPr/>
          <a:lstStyle/>
          <a:p>
            <a:fld id="{9BF1FB69-411C-4EA0-A61E-2F4E7ED909A7}" type="slidenum">
              <a:rPr lang="zh-CN" altLang="en-US" smtClean="0"/>
              <a:t>‹#›</a:t>
            </a:fld>
            <a:endParaRPr lang="zh-CN" altLang="en-US"/>
          </a:p>
        </p:txBody>
      </p:sp>
    </p:spTree>
    <p:extLst>
      <p:ext uri="{BB962C8B-B14F-4D97-AF65-F5344CB8AC3E}">
        <p14:creationId xmlns:p14="http://schemas.microsoft.com/office/powerpoint/2010/main" val="313573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011D11-8266-4307-9662-F75C2986274D}"/>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6132CE7-2783-459C-B757-157F070941F8}"/>
              </a:ext>
            </a:extLst>
          </p:cNvPr>
          <p:cNvSpPr>
            <a:spLocks noGrp="1"/>
          </p:cNvSpPr>
          <p:nvPr>
            <p:ph sz="half" idx="2"/>
          </p:nvPr>
        </p:nvSpPr>
        <p:spPr>
          <a:xfrm>
            <a:off x="6172200" y="1825625"/>
            <a:ext cx="5181600" cy="435133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8" name="标题 7">
            <a:extLst>
              <a:ext uri="{FF2B5EF4-FFF2-40B4-BE49-F238E27FC236}">
                <a16:creationId xmlns:a16="http://schemas.microsoft.com/office/drawing/2014/main" id="{D1E54177-09E0-4555-823E-C56BF0C4BB97}"/>
              </a:ext>
            </a:extLst>
          </p:cNvPr>
          <p:cNvSpPr>
            <a:spLocks noGrp="1"/>
          </p:cNvSpPr>
          <p:nvPr>
            <p:ph type="title"/>
          </p:nvPr>
        </p:nvSpPr>
        <p:spPr/>
        <p:txBody>
          <a:body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15783E5-7BF1-46F4-95E8-BDDA742B5BF6}"/>
              </a:ext>
            </a:extLst>
          </p:cNvPr>
          <p:cNvSpPr>
            <a:spLocks noGrp="1"/>
          </p:cNvSpPr>
          <p:nvPr>
            <p:ph type="sldNum" sz="quarter" idx="10"/>
          </p:nvPr>
        </p:nvSpPr>
        <p:spPr/>
        <p:txBody>
          <a:bodyPr/>
          <a:lstStyle/>
          <a:p>
            <a:fld id="{9BF1FB69-411C-4EA0-A61E-2F4E7ED909A7}" type="slidenum">
              <a:rPr lang="zh-CN" altLang="en-US" smtClean="0"/>
              <a:pPr/>
              <a:t>‹#›</a:t>
            </a:fld>
            <a:endParaRPr lang="zh-CN" altLang="en-US" dirty="0"/>
          </a:p>
        </p:txBody>
      </p:sp>
    </p:spTree>
    <p:extLst>
      <p:ext uri="{BB962C8B-B14F-4D97-AF65-F5344CB8AC3E}">
        <p14:creationId xmlns:p14="http://schemas.microsoft.com/office/powerpoint/2010/main" val="377569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0BD4505-2A00-4C8D-8348-F35EA9624E6F}"/>
              </a:ext>
            </a:extLst>
          </p:cNvPr>
          <p:cNvSpPr>
            <a:spLocks noGrp="1"/>
          </p:cNvSpPr>
          <p:nvPr>
            <p:ph type="title"/>
          </p:nvPr>
        </p:nvSpPr>
        <p:spPr/>
        <p:txBody>
          <a:bodyPr/>
          <a:lstStyle/>
          <a:p>
            <a:r>
              <a:rPr lang="zh-CN" altLang="en-US"/>
              <a:t>单击此处编辑母版标题样式</a:t>
            </a:r>
          </a:p>
        </p:txBody>
      </p:sp>
      <p:sp>
        <p:nvSpPr>
          <p:cNvPr id="2" name="灯片编号占位符 1">
            <a:extLst>
              <a:ext uri="{FF2B5EF4-FFF2-40B4-BE49-F238E27FC236}">
                <a16:creationId xmlns:a16="http://schemas.microsoft.com/office/drawing/2014/main" id="{35C9F6CB-E74B-4EF3-986D-639FEBF00065}"/>
              </a:ext>
            </a:extLst>
          </p:cNvPr>
          <p:cNvSpPr>
            <a:spLocks noGrp="1"/>
          </p:cNvSpPr>
          <p:nvPr>
            <p:ph type="sldNum" sz="quarter" idx="10"/>
          </p:nvPr>
        </p:nvSpPr>
        <p:spPr/>
        <p:txBody>
          <a:bodyPr/>
          <a:lstStyle/>
          <a:p>
            <a:fld id="{9BF1FB69-411C-4EA0-A61E-2F4E7ED909A7}" type="slidenum">
              <a:rPr lang="zh-CN" altLang="en-US" smtClean="0"/>
              <a:pPr/>
              <a:t>‹#›</a:t>
            </a:fld>
            <a:endParaRPr lang="zh-CN" altLang="en-US" dirty="0"/>
          </a:p>
        </p:txBody>
      </p:sp>
    </p:spTree>
    <p:extLst>
      <p:ext uri="{BB962C8B-B14F-4D97-AF65-F5344CB8AC3E}">
        <p14:creationId xmlns:p14="http://schemas.microsoft.com/office/powerpoint/2010/main" val="277492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视频">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986D-317A-4058-99FF-E51B7156E796}"/>
              </a:ext>
            </a:extLst>
          </p:cNvPr>
          <p:cNvSpPr>
            <a:spLocks noGrp="1"/>
          </p:cNvSpPr>
          <p:nvPr>
            <p:ph type="title"/>
          </p:nvPr>
        </p:nvSpPr>
        <p:spPr>
          <a:xfrm>
            <a:off x="198120" y="178025"/>
            <a:ext cx="5324856" cy="352327"/>
          </a:xfrm>
        </p:spPr>
        <p:txBody>
          <a:bodyPr/>
          <a:lstStyle>
            <a:lvl1pPr>
              <a:defRPr>
                <a:solidFill>
                  <a:schemeClr val="bg1"/>
                </a:solidFill>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88FCCE03-4356-4DEC-92C4-04C462005E41}"/>
              </a:ext>
            </a:extLst>
          </p:cNvPr>
          <p:cNvSpPr>
            <a:spLocks noGrp="1"/>
          </p:cNvSpPr>
          <p:nvPr>
            <p:ph type="sldNum" sz="quarter" idx="10"/>
          </p:nvPr>
        </p:nvSpPr>
        <p:spPr/>
        <p:txBody>
          <a:bodyPr/>
          <a:lstStyle/>
          <a:p>
            <a:fld id="{9BF1FB69-411C-4EA0-A61E-2F4E7ED909A7}" type="slidenum">
              <a:rPr lang="zh-CN" altLang="en-US" smtClean="0"/>
              <a:pPr/>
              <a:t>‹#›</a:t>
            </a:fld>
            <a:endParaRPr lang="zh-CN" altLang="en-US" dirty="0"/>
          </a:p>
        </p:txBody>
      </p:sp>
      <p:sp>
        <p:nvSpPr>
          <p:cNvPr id="5" name="媒体占位符 4">
            <a:extLst>
              <a:ext uri="{FF2B5EF4-FFF2-40B4-BE49-F238E27FC236}">
                <a16:creationId xmlns:a16="http://schemas.microsoft.com/office/drawing/2014/main" id="{9A18193A-0D38-4765-9C20-074AFDEA2E90}"/>
              </a:ext>
            </a:extLst>
          </p:cNvPr>
          <p:cNvSpPr>
            <a:spLocks noGrp="1"/>
          </p:cNvSpPr>
          <p:nvPr>
            <p:ph type="media" sz="quarter" idx="11"/>
          </p:nvPr>
        </p:nvSpPr>
        <p:spPr>
          <a:xfrm>
            <a:off x="274320" y="962025"/>
            <a:ext cx="11740896" cy="5381625"/>
          </a:xfrm>
        </p:spPr>
        <p:txBody>
          <a:bodyPr/>
          <a:lstStyle/>
          <a:p>
            <a:endParaRPr lang="zh-CN" altLang="en-US" dirty="0"/>
          </a:p>
        </p:txBody>
      </p:sp>
    </p:spTree>
    <p:extLst>
      <p:ext uri="{BB962C8B-B14F-4D97-AF65-F5344CB8AC3E}">
        <p14:creationId xmlns:p14="http://schemas.microsoft.com/office/powerpoint/2010/main" val="1373510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左上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986D-317A-4058-99FF-E51B7156E796}"/>
              </a:ext>
            </a:extLst>
          </p:cNvPr>
          <p:cNvSpPr>
            <a:spLocks noGrp="1"/>
          </p:cNvSpPr>
          <p:nvPr>
            <p:ph type="title"/>
          </p:nvPr>
        </p:nvSpPr>
        <p:spPr>
          <a:xfrm>
            <a:off x="198120" y="178025"/>
            <a:ext cx="5324856" cy="352327"/>
          </a:xfrm>
        </p:spPr>
        <p:txBody>
          <a:bodyPr/>
          <a:lstStyle>
            <a:lvl1pPr>
              <a:defRPr>
                <a:solidFill>
                  <a:schemeClr val="bg1"/>
                </a:solidFill>
              </a:defRPr>
            </a:lvl1pPr>
          </a:lstStyle>
          <a:p>
            <a:r>
              <a:rPr lang="zh-CN" altLang="en-US" dirty="0"/>
              <a:t>单击此处编辑母版标题样式</a:t>
            </a:r>
          </a:p>
        </p:txBody>
      </p:sp>
      <p:sp>
        <p:nvSpPr>
          <p:cNvPr id="3" name="灯片编号占位符 2">
            <a:extLst>
              <a:ext uri="{FF2B5EF4-FFF2-40B4-BE49-F238E27FC236}">
                <a16:creationId xmlns:a16="http://schemas.microsoft.com/office/drawing/2014/main" id="{88FCCE03-4356-4DEC-92C4-04C462005E41}"/>
              </a:ext>
            </a:extLst>
          </p:cNvPr>
          <p:cNvSpPr>
            <a:spLocks noGrp="1"/>
          </p:cNvSpPr>
          <p:nvPr>
            <p:ph type="sldNum" sz="quarter" idx="10"/>
          </p:nvPr>
        </p:nvSpPr>
        <p:spPr/>
        <p:txBody>
          <a:bodyPr/>
          <a:lstStyle/>
          <a:p>
            <a:fld id="{9BF1FB69-411C-4EA0-A61E-2F4E7ED909A7}" type="slidenum">
              <a:rPr lang="zh-CN" altLang="en-US" smtClean="0"/>
              <a:pPr/>
              <a:t>‹#›</a:t>
            </a:fld>
            <a:endParaRPr lang="zh-CN" altLang="en-US" dirty="0"/>
          </a:p>
        </p:txBody>
      </p:sp>
      <p:sp>
        <p:nvSpPr>
          <p:cNvPr id="10" name="内容占位符 2">
            <a:extLst>
              <a:ext uri="{FF2B5EF4-FFF2-40B4-BE49-F238E27FC236}">
                <a16:creationId xmlns:a16="http://schemas.microsoft.com/office/drawing/2014/main" id="{079FEA2C-D7A6-4B4B-BA95-9266B15C7E31}"/>
              </a:ext>
            </a:extLst>
          </p:cNvPr>
          <p:cNvSpPr>
            <a:spLocks noGrp="1"/>
          </p:cNvSpPr>
          <p:nvPr>
            <p:ph sz="half" idx="1"/>
          </p:nvPr>
        </p:nvSpPr>
        <p:spPr>
          <a:xfrm>
            <a:off x="838200" y="1825625"/>
            <a:ext cx="5181600" cy="435133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内容占位符 3">
            <a:extLst>
              <a:ext uri="{FF2B5EF4-FFF2-40B4-BE49-F238E27FC236}">
                <a16:creationId xmlns:a16="http://schemas.microsoft.com/office/drawing/2014/main" id="{71424817-411E-403E-BB2F-C2C7E0F77607}"/>
              </a:ext>
            </a:extLst>
          </p:cNvPr>
          <p:cNvSpPr>
            <a:spLocks noGrp="1"/>
          </p:cNvSpPr>
          <p:nvPr>
            <p:ph sz="half" idx="2"/>
          </p:nvPr>
        </p:nvSpPr>
        <p:spPr>
          <a:xfrm>
            <a:off x="6172200" y="1825625"/>
            <a:ext cx="5181600" cy="435133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3" name="内容占位符 12">
            <a:extLst>
              <a:ext uri="{FF2B5EF4-FFF2-40B4-BE49-F238E27FC236}">
                <a16:creationId xmlns:a16="http://schemas.microsoft.com/office/drawing/2014/main" id="{7A18339F-A1A4-44CE-ACF5-DE4EBAA57541}"/>
              </a:ext>
            </a:extLst>
          </p:cNvPr>
          <p:cNvSpPr>
            <a:spLocks noGrp="1"/>
          </p:cNvSpPr>
          <p:nvPr>
            <p:ph sz="quarter" idx="11"/>
          </p:nvPr>
        </p:nvSpPr>
        <p:spPr>
          <a:xfrm>
            <a:off x="838200" y="922338"/>
            <a:ext cx="10515600" cy="679450"/>
          </a:xfrm>
        </p:spPr>
        <p:txBody>
          <a:bodyPr/>
          <a:lstStyle>
            <a:lvl1pPr marL="0" indent="0">
              <a:buNone/>
              <a:defRPr lang="zh-CN" altLang="en-US" sz="2800" kern="1200" baseline="0" dirty="0" smtClean="0">
                <a:solidFill>
                  <a:schemeClr val="tx1"/>
                </a:solidFill>
                <a:latin typeface="Verdana" panose="020B0604030504040204" pitchFamily="34" charset="0"/>
                <a:ea typeface="微软雅黑" panose="020B0503020204020204" pitchFamily="34" charset="-122"/>
                <a:cs typeface="+mj-cs"/>
              </a:defRPr>
            </a:lvl1pPr>
          </a:lstStyle>
          <a:p>
            <a:pPr lvl="0"/>
            <a:r>
              <a:rPr lang="zh-CN" altLang="en-US" dirty="0"/>
              <a:t>单击此处编辑母版文本样式</a:t>
            </a:r>
          </a:p>
        </p:txBody>
      </p:sp>
    </p:spTree>
    <p:extLst>
      <p:ext uri="{BB962C8B-B14F-4D97-AF65-F5344CB8AC3E}">
        <p14:creationId xmlns:p14="http://schemas.microsoft.com/office/powerpoint/2010/main" val="3012966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45DF94F-8C58-4A17-9B45-CD86F37FFA91}"/>
              </a:ext>
            </a:extLst>
          </p:cNvPr>
          <p:cNvSpPr>
            <a:spLocks noGrp="1"/>
          </p:cNvSpPr>
          <p:nvPr>
            <p:ph type="sldNum" sz="quarter" idx="10"/>
          </p:nvPr>
        </p:nvSpPr>
        <p:spPr/>
        <p:txBody>
          <a:bodyPr/>
          <a:lstStyle/>
          <a:p>
            <a:fld id="{9BF1FB69-411C-4EA0-A61E-2F4E7ED909A7}" type="slidenum">
              <a:rPr lang="zh-CN" altLang="en-US" smtClean="0"/>
              <a:pPr/>
              <a:t>‹#›</a:t>
            </a:fld>
            <a:endParaRPr lang="zh-CN" altLang="en-US" dirty="0"/>
          </a:p>
        </p:txBody>
      </p:sp>
    </p:spTree>
    <p:extLst>
      <p:ext uri="{BB962C8B-B14F-4D97-AF65-F5344CB8AC3E}">
        <p14:creationId xmlns:p14="http://schemas.microsoft.com/office/powerpoint/2010/main" val="147485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B962AAA-1874-4FE0-B516-2889B8C453ED}"/>
              </a:ext>
            </a:extLst>
          </p:cNvPr>
          <p:cNvPicPr>
            <a:picLocks noChangeAspect="1"/>
          </p:cNvPicPr>
          <p:nvPr userDrawn="1"/>
        </p:nvPicPr>
        <p:blipFill>
          <a:blip r:embed="rId11"/>
          <a:stretch>
            <a:fillRect/>
          </a:stretch>
        </p:blipFill>
        <p:spPr>
          <a:xfrm>
            <a:off x="0" y="0"/>
            <a:ext cx="12192000" cy="681037"/>
          </a:xfrm>
          <a:prstGeom prst="rect">
            <a:avLst/>
          </a:prstGeom>
        </p:spPr>
      </p:pic>
      <p:pic>
        <p:nvPicPr>
          <p:cNvPr id="12" name="图片 11">
            <a:extLst>
              <a:ext uri="{FF2B5EF4-FFF2-40B4-BE49-F238E27FC236}">
                <a16:creationId xmlns:a16="http://schemas.microsoft.com/office/drawing/2014/main" id="{D0088985-8486-4E87-82F1-5BD6F4B71DF9}"/>
              </a:ext>
            </a:extLst>
          </p:cNvPr>
          <p:cNvPicPr>
            <a:picLocks noChangeAspect="1"/>
          </p:cNvPicPr>
          <p:nvPr userDrawn="1"/>
        </p:nvPicPr>
        <p:blipFill>
          <a:blip r:embed="rId12"/>
          <a:stretch>
            <a:fillRect/>
          </a:stretch>
        </p:blipFill>
        <p:spPr>
          <a:xfrm>
            <a:off x="0" y="6556274"/>
            <a:ext cx="12192000" cy="301726"/>
          </a:xfrm>
          <a:prstGeom prst="rect">
            <a:avLst/>
          </a:prstGeom>
        </p:spPr>
      </p:pic>
      <p:sp>
        <p:nvSpPr>
          <p:cNvPr id="20" name="灯片编号占位符 19">
            <a:extLst>
              <a:ext uri="{FF2B5EF4-FFF2-40B4-BE49-F238E27FC236}">
                <a16:creationId xmlns:a16="http://schemas.microsoft.com/office/drawing/2014/main" id="{10D24B4D-F85E-4A20-8B76-E319B7E6D10F}"/>
              </a:ext>
            </a:extLst>
          </p:cNvPr>
          <p:cNvSpPr>
            <a:spLocks noGrp="1"/>
          </p:cNvSpPr>
          <p:nvPr>
            <p:ph type="sldNum" sz="quarter" idx="4"/>
          </p:nvPr>
        </p:nvSpPr>
        <p:spPr>
          <a:xfrm>
            <a:off x="8943975" y="6581776"/>
            <a:ext cx="2743200" cy="254794"/>
          </a:xfrm>
          <a:prstGeom prst="rect">
            <a:avLst/>
          </a:prstGeom>
        </p:spPr>
        <p:txBody>
          <a:bodyPr vert="horz" lIns="91440" tIns="45720" rIns="91440" bIns="45720" rtlCol="0" anchor="ctr"/>
          <a:lstStyle>
            <a:lvl1pPr algn="r">
              <a:defRPr sz="1400" b="1">
                <a:solidFill>
                  <a:schemeClr val="bg1"/>
                </a:solidFill>
                <a:latin typeface="黑体" panose="02010609060101010101" pitchFamily="49" charset="-122"/>
                <a:ea typeface="黑体" panose="02010609060101010101" pitchFamily="49" charset="-122"/>
              </a:defRPr>
            </a:lvl1pPr>
          </a:lstStyle>
          <a:p>
            <a:fld id="{9BF1FB69-411C-4EA0-A61E-2F4E7ED909A7}" type="slidenum">
              <a:rPr lang="zh-CN" altLang="en-US" smtClean="0"/>
              <a:pPr/>
              <a:t>‹#›</a:t>
            </a:fld>
            <a:endParaRPr lang="zh-CN" altLang="en-US" dirty="0"/>
          </a:p>
        </p:txBody>
      </p:sp>
      <p:sp>
        <p:nvSpPr>
          <p:cNvPr id="21" name="标题占位符 20">
            <a:extLst>
              <a:ext uri="{FF2B5EF4-FFF2-40B4-BE49-F238E27FC236}">
                <a16:creationId xmlns:a16="http://schemas.microsoft.com/office/drawing/2014/main" id="{D8561F5A-F955-424C-BB9C-FB25F68760D0}"/>
              </a:ext>
            </a:extLst>
          </p:cNvPr>
          <p:cNvSpPr>
            <a:spLocks noGrp="1"/>
          </p:cNvSpPr>
          <p:nvPr>
            <p:ph type="title"/>
          </p:nvPr>
        </p:nvSpPr>
        <p:spPr>
          <a:xfrm>
            <a:off x="838200" y="781529"/>
            <a:ext cx="10515600" cy="90757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22" name="文本占位符 21">
            <a:extLst>
              <a:ext uri="{FF2B5EF4-FFF2-40B4-BE49-F238E27FC236}">
                <a16:creationId xmlns:a16="http://schemas.microsoft.com/office/drawing/2014/main" id="{43C7DF5A-99C2-438F-B9EE-7664E6188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125321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68" r:id="rId9"/>
  </p:sldLayoutIdLst>
  <p:hf hdr="0" ftr="0" dt="0"/>
  <p:txStyles>
    <p:titleStyle>
      <a:lvl1pPr algn="l" defTabSz="914400" rtl="0" eaLnBrk="1" latinLnBrk="0" hangingPunct="1">
        <a:lnSpc>
          <a:spcPct val="90000"/>
        </a:lnSpc>
        <a:spcBef>
          <a:spcPct val="0"/>
        </a:spcBef>
        <a:buNone/>
        <a:defRPr sz="2800" kern="1200" baseline="0">
          <a:solidFill>
            <a:schemeClr val="tx1"/>
          </a:solidFill>
          <a:latin typeface="Verdana" panose="020B0604030504040204" pitchFamily="34" charset="0"/>
          <a:ea typeface="微软雅黑" panose="020B0503020204020204" pitchFamily="34" charset="-122"/>
          <a:cs typeface="+mj-cs"/>
        </a:defRPr>
      </a:lvl1pPr>
    </p:titleStyle>
    <p:bodyStyle>
      <a:lvl1pPr marL="228600" indent="-396000" algn="l" defTabSz="914400" rtl="0" eaLnBrk="1" latinLnBrk="0" hangingPunct="1">
        <a:lnSpc>
          <a:spcPct val="150000"/>
        </a:lnSpc>
        <a:spcBef>
          <a:spcPts val="1000"/>
        </a:spcBef>
        <a:buFont typeface="Wingdings" panose="05000000000000000000" pitchFamily="2" charset="2"/>
        <a:buChar char="n"/>
        <a:defRPr sz="2400" b="0" kern="1200" baseline="0">
          <a:solidFill>
            <a:schemeClr val="tx1"/>
          </a:solidFill>
          <a:latin typeface="Verdana" panose="020B0604030504040204" pitchFamily="34" charset="0"/>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kern="1200" baseline="0">
          <a:solidFill>
            <a:schemeClr val="tx1"/>
          </a:solidFill>
          <a:latin typeface="Verdana" panose="020B0604030504040204" pitchFamily="34" charset="0"/>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kern="1200" baseline="0">
          <a:solidFill>
            <a:schemeClr val="tx1"/>
          </a:solidFill>
          <a:latin typeface="Verdana" panose="020B0604030504040204" pitchFamily="34" charset="0"/>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kern="1200" baseline="0">
          <a:solidFill>
            <a:schemeClr val="tx1"/>
          </a:solidFill>
          <a:latin typeface="Verdana" panose="020B0604030504040204" pitchFamily="34" charset="0"/>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b="0" kern="1200" baseline="0">
          <a:solidFill>
            <a:schemeClr val="tx1"/>
          </a:solidFill>
          <a:latin typeface="Verdana" panose="020B060403050404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em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3" Type="http://schemas.microsoft.com/office/2007/relationships/media" Target="../media/media2.mp4"/><Relationship Id="rId7"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png"/><Relationship Id="rId5" Type="http://schemas.microsoft.com/office/2007/relationships/media" Target="../media/media3.mp4"/><Relationship Id="rId10" Type="http://schemas.openxmlformats.org/officeDocument/2006/relationships/image" Target="../media/image6.png"/><Relationship Id="rId4" Type="http://schemas.openxmlformats.org/officeDocument/2006/relationships/video" Target="../media/media2.mp4"/><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9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6DDE4-3797-4777-A19B-6E970F8326A0}"/>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246E712F-78D6-49FE-AFCA-27FC92A21B3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03961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BACE95A-D64B-4340-B981-E698D8FD1A9D}"/>
              </a:ext>
            </a:extLst>
          </p:cNvPr>
          <p:cNvSpPr>
            <a:spLocks noGrp="1"/>
          </p:cNvSpPr>
          <p:nvPr>
            <p:ph type="sldNum" sz="quarter" idx="10"/>
          </p:nvPr>
        </p:nvSpPr>
        <p:spPr/>
        <p:txBody>
          <a:bodyPr/>
          <a:lstStyle/>
          <a:p>
            <a:fld id="{9BF1FB69-411C-4EA0-A61E-2F4E7ED909A7}" type="slidenum">
              <a:rPr lang="zh-CN" altLang="en-US" smtClean="0"/>
              <a:pPr/>
              <a:t>10</a:t>
            </a:fld>
            <a:endParaRPr lang="zh-CN" altLang="en-US" dirty="0"/>
          </a:p>
        </p:txBody>
      </p:sp>
      <p:sp>
        <p:nvSpPr>
          <p:cNvPr id="4" name="标题 3">
            <a:extLst>
              <a:ext uri="{FF2B5EF4-FFF2-40B4-BE49-F238E27FC236}">
                <a16:creationId xmlns:a16="http://schemas.microsoft.com/office/drawing/2014/main" id="{87629CE1-D909-439C-A400-57A941EE0F26}"/>
              </a:ext>
            </a:extLst>
          </p:cNvPr>
          <p:cNvSpPr>
            <a:spLocks noGrp="1"/>
          </p:cNvSpPr>
          <p:nvPr>
            <p:ph type="title"/>
          </p:nvPr>
        </p:nvSpPr>
        <p:spPr/>
        <p:txBody>
          <a:bodyPr/>
          <a:lstStyle/>
          <a:p>
            <a:r>
              <a:rPr lang="en-US" altLang="zh-CN" dirty="0"/>
              <a:t>Aiming IK</a:t>
            </a:r>
            <a:endParaRPr lang="zh-CN" altLang="en-US" dirty="0"/>
          </a:p>
        </p:txBody>
      </p:sp>
      <p:sp>
        <p:nvSpPr>
          <p:cNvPr id="2" name="内容占位符 1">
            <a:extLst>
              <a:ext uri="{FF2B5EF4-FFF2-40B4-BE49-F238E27FC236}">
                <a16:creationId xmlns:a16="http://schemas.microsoft.com/office/drawing/2014/main" id="{2493B8BF-3BA6-47BB-8056-F5D801E9E50F}"/>
              </a:ext>
            </a:extLst>
          </p:cNvPr>
          <p:cNvSpPr>
            <a:spLocks noGrp="1"/>
          </p:cNvSpPr>
          <p:nvPr>
            <p:ph sz="quarter" idx="11"/>
          </p:nvPr>
        </p:nvSpPr>
        <p:spPr/>
        <p:txBody>
          <a:bodyPr>
            <a:normAutofit/>
          </a:bodyPr>
          <a:lstStyle/>
          <a:p>
            <a:r>
              <a:rPr lang="zh-CN" altLang="en-US" dirty="0"/>
              <a:t>迭代求解</a:t>
            </a:r>
            <a:endParaRPr lang="en-US" altLang="zh-CN" dirty="0"/>
          </a:p>
          <a:p>
            <a:r>
              <a:rPr lang="zh-CN" altLang="en-US" dirty="0"/>
              <a:t>针对关节链每个骨骼全局空间调整朝向，使</a:t>
            </a:r>
            <a:endParaRPr lang="en-US" altLang="zh-CN" dirty="0"/>
          </a:p>
          <a:p>
            <a:pPr lvl="1"/>
            <a:r>
              <a:rPr lang="en-US" altLang="zh-CN" dirty="0" err="1"/>
              <a:t>ik</a:t>
            </a:r>
            <a:r>
              <a:rPr lang="zh-CN" altLang="en-US" dirty="0"/>
              <a:t>骨骼</a:t>
            </a:r>
            <a:r>
              <a:rPr lang="en-US" altLang="zh-CN" dirty="0"/>
              <a:t>axis</a:t>
            </a:r>
            <a:r>
              <a:rPr lang="zh-CN" altLang="en-US" dirty="0"/>
              <a:t>朝向指定目标</a:t>
            </a:r>
            <a:endParaRPr lang="en-US" altLang="zh-CN" dirty="0"/>
          </a:p>
          <a:p>
            <a:pPr lvl="1"/>
            <a:r>
              <a:rPr lang="en-US" altLang="zh-CN" dirty="0" err="1"/>
              <a:t>ik</a:t>
            </a:r>
            <a:r>
              <a:rPr lang="zh-CN" altLang="en-US" dirty="0"/>
              <a:t>骨骼</a:t>
            </a:r>
            <a:r>
              <a:rPr lang="en-US" altLang="zh-CN" dirty="0"/>
              <a:t>pole</a:t>
            </a:r>
            <a:r>
              <a:rPr lang="zh-CN" altLang="en-US" dirty="0"/>
              <a:t>朝向指定目标，即按照</a:t>
            </a:r>
            <a:r>
              <a:rPr lang="en-US" altLang="zh-CN" dirty="0"/>
              <a:t>axis</a:t>
            </a:r>
            <a:r>
              <a:rPr lang="zh-CN" altLang="en-US" dirty="0"/>
              <a:t>调整</a:t>
            </a:r>
            <a:r>
              <a:rPr lang="en-US" altLang="zh-CN" dirty="0"/>
              <a:t>twist</a:t>
            </a:r>
            <a:r>
              <a:rPr lang="zh-CN" altLang="en-US" dirty="0"/>
              <a:t>朝向</a:t>
            </a:r>
            <a:endParaRPr lang="en-US" altLang="zh-CN" dirty="0"/>
          </a:p>
          <a:p>
            <a:pPr lvl="2"/>
            <a:r>
              <a:rPr lang="zh-CN" altLang="en-US" dirty="0"/>
              <a:t>当前</a:t>
            </a:r>
            <a:r>
              <a:rPr lang="en-US" altLang="zh-CN" dirty="0" err="1"/>
              <a:t>desiered</a:t>
            </a:r>
            <a:r>
              <a:rPr lang="en-US" altLang="zh-CN" dirty="0"/>
              <a:t> pole</a:t>
            </a:r>
            <a:r>
              <a:rPr lang="zh-CN" altLang="en-US" dirty="0"/>
              <a:t>朝向投影到</a:t>
            </a:r>
            <a:r>
              <a:rPr lang="en-US" altLang="zh-CN" dirty="0"/>
              <a:t>axis</a:t>
            </a:r>
            <a:r>
              <a:rPr lang="zh-CN" altLang="en-US" dirty="0"/>
              <a:t>垂直平面得到</a:t>
            </a:r>
            <a:r>
              <a:rPr lang="en-US" altLang="zh-CN" dirty="0"/>
              <a:t>desired pole2</a:t>
            </a:r>
          </a:p>
          <a:p>
            <a:pPr lvl="2"/>
            <a:r>
              <a:rPr lang="zh-CN" altLang="en-US" dirty="0"/>
              <a:t>将</a:t>
            </a:r>
            <a:r>
              <a:rPr lang="en-US" altLang="zh-CN" dirty="0"/>
              <a:t>pole</a:t>
            </a:r>
            <a:r>
              <a:rPr lang="zh-CN" altLang="en-US" dirty="0"/>
              <a:t>调整到</a:t>
            </a:r>
            <a:r>
              <a:rPr lang="en-US" altLang="zh-CN" dirty="0"/>
              <a:t>desired pole2</a:t>
            </a:r>
          </a:p>
          <a:p>
            <a:pPr lvl="1"/>
            <a:r>
              <a:rPr lang="zh-CN" altLang="en-US" dirty="0"/>
              <a:t>关节链骨骼权重按照</a:t>
            </a:r>
            <a:r>
              <a:rPr lang="en-US" altLang="zh-CN" dirty="0"/>
              <a:t>start-&gt;end</a:t>
            </a:r>
            <a:r>
              <a:rPr lang="zh-CN" altLang="en-US" dirty="0"/>
              <a:t>进行递增</a:t>
            </a:r>
          </a:p>
        </p:txBody>
      </p:sp>
    </p:spTree>
    <p:extLst>
      <p:ext uri="{BB962C8B-B14F-4D97-AF65-F5344CB8AC3E}">
        <p14:creationId xmlns:p14="http://schemas.microsoft.com/office/powerpoint/2010/main" val="1746833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andicam 2020-08-17 13-29-37-937">
            <a:hlinkClick r:id="" action="ppaction://media"/>
            <a:extLst>
              <a:ext uri="{FF2B5EF4-FFF2-40B4-BE49-F238E27FC236}">
                <a16:creationId xmlns:a16="http://schemas.microsoft.com/office/drawing/2014/main" id="{5F749D6B-4076-4578-9E50-4F39FA93702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rotWithShape="1">
          <a:blip r:embed="rId4"/>
          <a:srcRect t="7982"/>
          <a:stretch/>
        </p:blipFill>
        <p:spPr>
          <a:xfrm>
            <a:off x="838200" y="2169377"/>
            <a:ext cx="5181600" cy="3663834"/>
          </a:xfrm>
        </p:spPr>
      </p:pic>
      <p:pic>
        <p:nvPicPr>
          <p:cNvPr id="32" name="内容占位符 31">
            <a:extLst>
              <a:ext uri="{FF2B5EF4-FFF2-40B4-BE49-F238E27FC236}">
                <a16:creationId xmlns:a16="http://schemas.microsoft.com/office/drawing/2014/main" id="{CE0C45E6-989C-4199-8F94-25EE656A145D}"/>
              </a:ext>
            </a:extLst>
          </p:cNvPr>
          <p:cNvPicPr>
            <a:picLocks noGrp="1" noChangeAspect="1"/>
          </p:cNvPicPr>
          <p:nvPr>
            <p:ph sz="half" idx="2"/>
          </p:nvPr>
        </p:nvPicPr>
        <p:blipFill rotWithShape="1">
          <a:blip r:embed="rId5"/>
          <a:srcRect t="5066" b="5062"/>
          <a:stretch/>
        </p:blipFill>
        <p:spPr>
          <a:xfrm>
            <a:off x="6240780" y="2169388"/>
            <a:ext cx="5044440" cy="3663812"/>
          </a:xfrm>
        </p:spPr>
      </p:pic>
      <p:sp>
        <p:nvSpPr>
          <p:cNvPr id="4" name="标题 3">
            <a:extLst>
              <a:ext uri="{FF2B5EF4-FFF2-40B4-BE49-F238E27FC236}">
                <a16:creationId xmlns:a16="http://schemas.microsoft.com/office/drawing/2014/main" id="{D4260A1E-CBEC-4E0D-8E00-1C36E9A7AD3C}"/>
              </a:ext>
            </a:extLst>
          </p:cNvPr>
          <p:cNvSpPr>
            <a:spLocks noGrp="1"/>
          </p:cNvSpPr>
          <p:nvPr>
            <p:ph type="title"/>
          </p:nvPr>
        </p:nvSpPr>
        <p:spPr/>
        <p:txBody>
          <a:bodyPr/>
          <a:lstStyle/>
          <a:p>
            <a:r>
              <a:rPr lang="en-US" altLang="zh-CN" dirty="0"/>
              <a:t>Look At IK</a:t>
            </a:r>
            <a:r>
              <a:rPr lang="zh-CN" altLang="en-US" dirty="0"/>
              <a:t>解不唯一</a:t>
            </a:r>
          </a:p>
        </p:txBody>
      </p:sp>
      <p:sp>
        <p:nvSpPr>
          <p:cNvPr id="5" name="灯片编号占位符 4">
            <a:extLst>
              <a:ext uri="{FF2B5EF4-FFF2-40B4-BE49-F238E27FC236}">
                <a16:creationId xmlns:a16="http://schemas.microsoft.com/office/drawing/2014/main" id="{DFCE5886-6DC3-415B-B854-993EE8AE6694}"/>
              </a:ext>
            </a:extLst>
          </p:cNvPr>
          <p:cNvSpPr>
            <a:spLocks noGrp="1"/>
          </p:cNvSpPr>
          <p:nvPr>
            <p:ph type="sldNum" sz="quarter" idx="10"/>
          </p:nvPr>
        </p:nvSpPr>
        <p:spPr/>
        <p:txBody>
          <a:bodyPr/>
          <a:lstStyle/>
          <a:p>
            <a:fld id="{9BF1FB69-411C-4EA0-A61E-2F4E7ED909A7}" type="slidenum">
              <a:rPr lang="zh-CN" altLang="en-US" smtClean="0"/>
              <a:pPr/>
              <a:t>11</a:t>
            </a:fld>
            <a:endParaRPr lang="zh-CN" altLang="en-US" dirty="0"/>
          </a:p>
        </p:txBody>
      </p:sp>
      <p:sp>
        <p:nvSpPr>
          <p:cNvPr id="7" name="文本框 6">
            <a:extLst>
              <a:ext uri="{FF2B5EF4-FFF2-40B4-BE49-F238E27FC236}">
                <a16:creationId xmlns:a16="http://schemas.microsoft.com/office/drawing/2014/main" id="{3616B324-BC1C-4CC7-B5F1-75B3776EAE49}"/>
              </a:ext>
            </a:extLst>
          </p:cNvPr>
          <p:cNvSpPr txBox="1"/>
          <p:nvPr/>
        </p:nvSpPr>
        <p:spPr>
          <a:xfrm>
            <a:off x="1108364" y="5861622"/>
            <a:ext cx="4414981" cy="369332"/>
          </a:xfrm>
          <a:prstGeom prst="rect">
            <a:avLst/>
          </a:prstGeom>
          <a:noFill/>
        </p:spPr>
        <p:txBody>
          <a:bodyPr wrap="square">
            <a:spAutoFit/>
          </a:bodyPr>
          <a:lstStyle/>
          <a:p>
            <a:pPr lvl="1"/>
            <a:r>
              <a:rPr lang="en-US" altLang="zh-CN" b="1" dirty="0"/>
              <a:t>look at</a:t>
            </a:r>
            <a:r>
              <a:rPr lang="zh-CN" altLang="en-US" b="1" dirty="0"/>
              <a:t>（</a:t>
            </a:r>
            <a:r>
              <a:rPr lang="en-US" altLang="zh-CN" b="1" dirty="0"/>
              <a:t>twist</a:t>
            </a:r>
            <a:r>
              <a:rPr lang="zh-CN" altLang="en-US" b="1" dirty="0"/>
              <a:t>）轴，导致多个解</a:t>
            </a:r>
            <a:endParaRPr lang="en-US" altLang="zh-CN" b="1" dirty="0"/>
          </a:p>
        </p:txBody>
      </p:sp>
      <p:sp>
        <p:nvSpPr>
          <p:cNvPr id="30" name="文本框 29">
            <a:extLst>
              <a:ext uri="{FF2B5EF4-FFF2-40B4-BE49-F238E27FC236}">
                <a16:creationId xmlns:a16="http://schemas.microsoft.com/office/drawing/2014/main" id="{C8316011-FEBF-47F0-B679-09CA0E89BAE2}"/>
              </a:ext>
            </a:extLst>
          </p:cNvPr>
          <p:cNvSpPr txBox="1"/>
          <p:nvPr/>
        </p:nvSpPr>
        <p:spPr>
          <a:xfrm>
            <a:off x="6156960" y="5861622"/>
            <a:ext cx="5044440" cy="369332"/>
          </a:xfrm>
          <a:prstGeom prst="rect">
            <a:avLst/>
          </a:prstGeom>
          <a:noFill/>
        </p:spPr>
        <p:txBody>
          <a:bodyPr wrap="square">
            <a:spAutoFit/>
          </a:bodyPr>
          <a:lstStyle/>
          <a:p>
            <a:pPr lvl="1"/>
            <a:r>
              <a:rPr lang="zh-CN" altLang="en-US" b="1" dirty="0"/>
              <a:t>涉及</a:t>
            </a:r>
            <a:r>
              <a:rPr lang="en-US" altLang="zh-CN" b="1" dirty="0"/>
              <a:t>Limit</a:t>
            </a:r>
            <a:r>
              <a:rPr lang="zh-CN" altLang="en-US" b="1" dirty="0"/>
              <a:t>时，</a:t>
            </a:r>
            <a:r>
              <a:rPr lang="en-US" altLang="zh-CN" b="1" dirty="0"/>
              <a:t>constraint target</a:t>
            </a:r>
            <a:r>
              <a:rPr lang="zh-CN" altLang="en-US" b="1" dirty="0"/>
              <a:t>存在多个解</a:t>
            </a:r>
            <a:endParaRPr lang="en-US" altLang="zh-CN" b="1" dirty="0"/>
          </a:p>
        </p:txBody>
      </p:sp>
    </p:spTree>
    <p:extLst>
      <p:ext uri="{BB962C8B-B14F-4D97-AF65-F5344CB8AC3E}">
        <p14:creationId xmlns:p14="http://schemas.microsoft.com/office/powerpoint/2010/main" val="346933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9"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37DF1-3BB7-4D42-9974-D401470DCA03}"/>
              </a:ext>
            </a:extLst>
          </p:cNvPr>
          <p:cNvSpPr>
            <a:spLocks noGrp="1"/>
          </p:cNvSpPr>
          <p:nvPr>
            <p:ph type="title"/>
          </p:nvPr>
        </p:nvSpPr>
        <p:spPr/>
        <p:txBody>
          <a:bodyPr/>
          <a:lstStyle/>
          <a:p>
            <a:r>
              <a:rPr lang="en-US" altLang="zh-CN" dirty="0"/>
              <a:t>Cyclical Coordinate Descent(CCD) Solver</a:t>
            </a:r>
            <a:endParaRPr lang="zh-CN" altLang="en-US" dirty="0"/>
          </a:p>
        </p:txBody>
      </p:sp>
      <p:sp>
        <p:nvSpPr>
          <p:cNvPr id="3" name="内容占位符 2">
            <a:extLst>
              <a:ext uri="{FF2B5EF4-FFF2-40B4-BE49-F238E27FC236}">
                <a16:creationId xmlns:a16="http://schemas.microsoft.com/office/drawing/2014/main" id="{D7BA8D62-A515-43B3-A906-04DD28101352}"/>
              </a:ext>
            </a:extLst>
          </p:cNvPr>
          <p:cNvSpPr>
            <a:spLocks noGrp="1"/>
          </p:cNvSpPr>
          <p:nvPr>
            <p:ph sz="quarter" idx="11"/>
          </p:nvPr>
        </p:nvSpPr>
        <p:spPr/>
        <p:txBody>
          <a:bodyPr/>
          <a:lstStyle/>
          <a:p>
            <a:r>
              <a:rPr lang="en-US" altLang="zh-CN" dirty="0"/>
              <a:t>Only satisfies a positional constraint</a:t>
            </a:r>
          </a:p>
          <a:p>
            <a:r>
              <a:rPr lang="en-US" altLang="zh-CN" dirty="0"/>
              <a:t>Not attempt to achieve a given end effector orientation</a:t>
            </a:r>
          </a:p>
          <a:p>
            <a:r>
              <a:rPr lang="en-US" altLang="zh-CN" dirty="0"/>
              <a:t>Doesn’t support joint constraints </a:t>
            </a:r>
          </a:p>
          <a:p>
            <a:r>
              <a:rPr lang="en-US" altLang="zh-CN" dirty="0"/>
              <a:t>Input</a:t>
            </a:r>
          </a:p>
          <a:p>
            <a:pPr lvl="1"/>
            <a:r>
              <a:rPr lang="en-US" altLang="zh-CN" dirty="0"/>
              <a:t>number of iterations</a:t>
            </a:r>
          </a:p>
          <a:p>
            <a:pPr lvl="1"/>
            <a:r>
              <a:rPr lang="en-US" altLang="zh-CN" dirty="0"/>
              <a:t>gain per </a:t>
            </a:r>
            <a:r>
              <a:rPr lang="en-US" altLang="zh-CN" dirty="0" err="1"/>
              <a:t>iteratation</a:t>
            </a:r>
            <a:endParaRPr lang="en-US" altLang="zh-CN"/>
          </a:p>
          <a:p>
            <a:pPr lvl="1"/>
            <a:endParaRPr lang="zh-CN" altLang="en-US" dirty="0"/>
          </a:p>
        </p:txBody>
      </p:sp>
    </p:spTree>
    <p:extLst>
      <p:ext uri="{BB962C8B-B14F-4D97-AF65-F5344CB8AC3E}">
        <p14:creationId xmlns:p14="http://schemas.microsoft.com/office/powerpoint/2010/main" val="52971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D28CCA7F-8E7C-4B41-8CEE-4279FD10EE14}"/>
              </a:ext>
            </a:extLst>
          </p:cNvPr>
          <p:cNvSpPr>
            <a:spLocks noGrp="1"/>
          </p:cNvSpPr>
          <p:nvPr>
            <p:ph sz="half" idx="1"/>
          </p:nvPr>
        </p:nvSpPr>
        <p:spPr/>
        <p:txBody>
          <a:bodyPr>
            <a:normAutofit fontScale="77500" lnSpcReduction="20000"/>
          </a:bodyPr>
          <a:lstStyle/>
          <a:p>
            <a:r>
              <a:rPr lang="en-US" altLang="zh-CN" dirty="0"/>
              <a:t>Iterative approximate method</a:t>
            </a:r>
          </a:p>
          <a:p>
            <a:pPr marL="457200" lvl="1" indent="0">
              <a:buNone/>
            </a:pPr>
            <a:r>
              <a:rPr lang="en-US" altLang="zh-CN" dirty="0"/>
              <a:t>1):</a:t>
            </a:r>
            <a:r>
              <a:rPr lang="zh-CN" altLang="en-US" dirty="0"/>
              <a:t> 从倒二个骨骼节点开始，不断递减，传入下一个步骤</a:t>
            </a:r>
            <a:br>
              <a:rPr lang="zh-CN" altLang="en-US" dirty="0"/>
            </a:br>
            <a:r>
              <a:rPr lang="en-US" altLang="zh-CN" dirty="0"/>
              <a:t>2):</a:t>
            </a:r>
            <a:r>
              <a:rPr lang="zh-CN" altLang="en-US" dirty="0"/>
              <a:t> 计算该骨骼节点与最后一个骨骼节点连成的方向向量与当前骨骼节点到目标点的方向向量的夹角</a:t>
            </a:r>
            <a:br>
              <a:rPr lang="zh-CN" altLang="en-US" dirty="0"/>
            </a:br>
            <a:r>
              <a:rPr lang="en-US" altLang="zh-CN" dirty="0"/>
              <a:t>3): </a:t>
            </a:r>
            <a:r>
              <a:rPr lang="zh-CN" altLang="en-US" dirty="0"/>
              <a:t>将该骨骼节点旋转（</a:t>
            </a:r>
            <a:r>
              <a:rPr lang="en-US" altLang="zh-CN" dirty="0"/>
              <a:t>2</a:t>
            </a:r>
            <a:r>
              <a:rPr lang="zh-CN" altLang="en-US" dirty="0"/>
              <a:t>）求得的角度</a:t>
            </a:r>
            <a:br>
              <a:rPr lang="zh-CN" altLang="en-US" dirty="0"/>
            </a:br>
            <a:r>
              <a:rPr lang="en-US" altLang="zh-CN" dirty="0"/>
              <a:t>4): </a:t>
            </a:r>
            <a:r>
              <a:rPr lang="zh-CN" altLang="en-US" dirty="0"/>
              <a:t>多次重复（</a:t>
            </a:r>
            <a:r>
              <a:rPr lang="en-US" altLang="zh-CN" dirty="0"/>
              <a:t>1</a:t>
            </a:r>
            <a:r>
              <a:rPr lang="zh-CN" altLang="en-US" dirty="0"/>
              <a:t>）迭代靠近目标位置</a:t>
            </a:r>
            <a:endParaRPr lang="en-US" altLang="zh-CN" dirty="0"/>
          </a:p>
          <a:p>
            <a:pPr marL="228600" marR="0" lvl="0" indent="-396000" algn="l" defTabSz="914400" rtl="0" eaLnBrk="1" fontAlgn="auto" latinLnBrk="0" hangingPunct="1">
              <a:lnSpc>
                <a:spcPct val="15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rPr>
              <a:t>问题</a:t>
            </a:r>
            <a:endParaRPr kumimoji="0" lang="en-US" altLang="zh-CN" sz="2400"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endParaRPr>
          </a:p>
          <a:p>
            <a:pPr lvl="1" indent="-396000">
              <a:spcBef>
                <a:spcPts val="1000"/>
              </a:spcBef>
              <a:buFont typeface="Wingdings" panose="05000000000000000000" pitchFamily="2" charset="2"/>
              <a:buChar char="n"/>
              <a:defRPr/>
            </a:pPr>
            <a:r>
              <a:rPr lang="zh-CN" altLang="en-US" dirty="0">
                <a:solidFill>
                  <a:prstClr val="black"/>
                </a:solidFill>
              </a:rPr>
              <a:t>骨骼顺序</a:t>
            </a:r>
            <a:r>
              <a:rPr lang="en-US" altLang="zh-CN" dirty="0">
                <a:solidFill>
                  <a:prstClr val="black"/>
                </a:solidFill>
              </a:rPr>
              <a:t>1-2-3-4</a:t>
            </a:r>
            <a:r>
              <a:rPr lang="zh-CN" altLang="en-US" dirty="0">
                <a:solidFill>
                  <a:prstClr val="black"/>
                </a:solidFill>
              </a:rPr>
              <a:t>，</a:t>
            </a:r>
            <a:r>
              <a:rPr lang="en-US" altLang="zh-CN" dirty="0">
                <a:solidFill>
                  <a:prstClr val="black"/>
                </a:solidFill>
              </a:rPr>
              <a:t>4-3-2-1</a:t>
            </a:r>
            <a:r>
              <a:rPr lang="zh-CN" altLang="en-US" dirty="0">
                <a:solidFill>
                  <a:prstClr val="black"/>
                </a:solidFill>
              </a:rPr>
              <a:t>求解区别是啥？</a:t>
            </a:r>
            <a:endParaRPr lang="en-US" altLang="zh-CN" dirty="0">
              <a:solidFill>
                <a:prstClr val="black"/>
              </a:solidFill>
            </a:endParaRPr>
          </a:p>
          <a:p>
            <a:pPr lvl="1" indent="-396000">
              <a:spcBef>
                <a:spcPts val="1000"/>
              </a:spcBef>
              <a:buFont typeface="Wingdings" panose="05000000000000000000" pitchFamily="2" charset="2"/>
              <a:buChar char="n"/>
              <a:defRPr/>
            </a:pPr>
            <a:r>
              <a:rPr lang="zh-CN" altLang="en-US">
                <a:solidFill>
                  <a:prstClr val="black"/>
                </a:solidFill>
              </a:rPr>
              <a:t>权重不一样，谁先求解，权重就越大</a:t>
            </a:r>
            <a:endParaRPr lang="en-US" altLang="zh-CN" dirty="0">
              <a:solidFill>
                <a:prstClr val="black"/>
              </a:solidFill>
            </a:endParaRPr>
          </a:p>
          <a:p>
            <a:pPr marL="228600" marR="0" lvl="0" indent="-396000" algn="l" defTabSz="914400" rtl="0" eaLnBrk="1" fontAlgn="auto" latinLnBrk="0" hangingPunct="1">
              <a:lnSpc>
                <a:spcPct val="150000"/>
              </a:lnSpc>
              <a:spcBef>
                <a:spcPts val="1000"/>
              </a:spcBef>
              <a:spcAft>
                <a:spcPts val="0"/>
              </a:spcAft>
              <a:buClrTx/>
              <a:buSzTx/>
              <a:buFont typeface="Wingdings" panose="05000000000000000000" pitchFamily="2" charset="2"/>
              <a:buChar char="n"/>
              <a:tabLst/>
              <a:defRPr/>
            </a:pPr>
            <a:endParaRPr kumimoji="0" lang="en-US" altLang="zh-CN" b="0" i="0" u="none" strike="noStrike" kern="1200" cap="none" spc="0" normalizeH="0" baseline="0" noProof="0" dirty="0">
              <a:ln>
                <a:noFill/>
              </a:ln>
              <a:solidFill>
                <a:prstClr val="black"/>
              </a:solidFill>
              <a:effectLst/>
              <a:uLnTx/>
              <a:uFillTx/>
              <a:latin typeface="Verdana" panose="020B0604030504040204" pitchFamily="34" charset="0"/>
              <a:ea typeface="微软雅黑" panose="020B0503020204020204" pitchFamily="34" charset="-122"/>
              <a:cs typeface="+mn-cs"/>
            </a:endParaRPr>
          </a:p>
          <a:p>
            <a:pPr marL="457200" lvl="1" indent="0">
              <a:buNone/>
            </a:pPr>
            <a:endParaRPr lang="en-US" altLang="zh-CN" dirty="0"/>
          </a:p>
          <a:p>
            <a:pPr lvl="1"/>
            <a:endParaRPr lang="zh-CN" altLang="en-US" dirty="0"/>
          </a:p>
        </p:txBody>
      </p:sp>
      <p:pic>
        <p:nvPicPr>
          <p:cNvPr id="12" name="Inverse Kinematics CCD's concept demo">
            <a:hlinkClick r:id="" action="ppaction://media"/>
            <a:extLst>
              <a:ext uri="{FF2B5EF4-FFF2-40B4-BE49-F238E27FC236}">
                <a16:creationId xmlns:a16="http://schemas.microsoft.com/office/drawing/2014/main" id="{EA99AD27-A82B-437E-AB57-62E2C60631B3}"/>
              </a:ext>
            </a:extLst>
          </p:cNvPr>
          <p:cNvPicPr>
            <a:picLocks noGrp="1" noChangeAspect="1"/>
          </p:cNvPicPr>
          <p:nvPr>
            <p:ph sz="half" idx="2"/>
            <a:videoFile r:link="rId1"/>
            <p:extLst>
              <p:ext uri="{DAA4B4D4-6D71-4841-9C94-3DE7FCFB9230}">
                <p14:media xmlns:p14="http://schemas.microsoft.com/office/powerpoint/2010/main" r:embed="rId2">
                  <p14:trim st="1980"/>
                </p14:media>
              </p:ext>
            </p:extLst>
          </p:nvPr>
        </p:nvPicPr>
        <p:blipFill>
          <a:blip r:embed="rId4"/>
          <a:stretch>
            <a:fillRect/>
          </a:stretch>
        </p:blipFill>
        <p:spPr>
          <a:xfrm>
            <a:off x="6586538" y="1825625"/>
            <a:ext cx="4351337" cy="4351338"/>
          </a:xfrm>
        </p:spPr>
      </p:pic>
      <p:sp>
        <p:nvSpPr>
          <p:cNvPr id="6" name="标题 5">
            <a:extLst>
              <a:ext uri="{FF2B5EF4-FFF2-40B4-BE49-F238E27FC236}">
                <a16:creationId xmlns:a16="http://schemas.microsoft.com/office/drawing/2014/main" id="{59851D37-2952-4D79-A6D6-B5FF6A12F854}"/>
              </a:ext>
            </a:extLst>
          </p:cNvPr>
          <p:cNvSpPr>
            <a:spLocks noGrp="1"/>
          </p:cNvSpPr>
          <p:nvPr>
            <p:ph type="title"/>
          </p:nvPr>
        </p:nvSpPr>
        <p:spPr/>
        <p:txBody>
          <a:bodyPr/>
          <a:lstStyle/>
          <a:p>
            <a:r>
              <a:rPr lang="en-US" altLang="zh-CN" dirty="0"/>
              <a:t>Cyclic Coordinate Descent(CCD)</a:t>
            </a:r>
            <a:endParaRPr lang="zh-CN" altLang="en-US" dirty="0"/>
          </a:p>
        </p:txBody>
      </p:sp>
      <p:sp>
        <p:nvSpPr>
          <p:cNvPr id="5" name="灯片编号占位符 4">
            <a:extLst>
              <a:ext uri="{FF2B5EF4-FFF2-40B4-BE49-F238E27FC236}">
                <a16:creationId xmlns:a16="http://schemas.microsoft.com/office/drawing/2014/main" id="{EF53C38D-14D3-4DCA-B806-5B9A055483B9}"/>
              </a:ext>
            </a:extLst>
          </p:cNvPr>
          <p:cNvSpPr>
            <a:spLocks noGrp="1"/>
          </p:cNvSpPr>
          <p:nvPr>
            <p:ph type="sldNum" sz="quarter" idx="10"/>
          </p:nvPr>
        </p:nvSpPr>
        <p:spPr/>
        <p:txBody>
          <a:bodyPr/>
          <a:lstStyle/>
          <a:p>
            <a:fld id="{9BF1FB69-411C-4EA0-A61E-2F4E7ED909A7}" type="slidenum">
              <a:rPr lang="zh-CN" altLang="en-US" smtClean="0"/>
              <a:pPr/>
              <a:t>13</a:t>
            </a:fld>
            <a:endParaRPr lang="zh-CN" altLang="en-US" dirty="0"/>
          </a:p>
        </p:txBody>
      </p:sp>
    </p:spTree>
    <p:extLst>
      <p:ext uri="{BB962C8B-B14F-4D97-AF65-F5344CB8AC3E}">
        <p14:creationId xmlns:p14="http://schemas.microsoft.com/office/powerpoint/2010/main" val="41584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6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F2706C-1A5B-472C-B769-CF61583C122D}"/>
              </a:ext>
            </a:extLst>
          </p:cNvPr>
          <p:cNvSpPr>
            <a:spLocks noGrp="1"/>
          </p:cNvSpPr>
          <p:nvPr>
            <p:ph type="sldNum" sz="quarter" idx="10"/>
          </p:nvPr>
        </p:nvSpPr>
        <p:spPr/>
        <p:txBody>
          <a:bodyPr/>
          <a:lstStyle/>
          <a:p>
            <a:fld id="{9BF1FB69-411C-4EA0-A61E-2F4E7ED909A7}" type="slidenum">
              <a:rPr lang="zh-CN" altLang="en-US" smtClean="0"/>
              <a:t>14</a:t>
            </a:fld>
            <a:endParaRPr lang="zh-CN" altLang="en-US"/>
          </a:p>
        </p:txBody>
      </p:sp>
      <p:sp>
        <p:nvSpPr>
          <p:cNvPr id="3" name="标题 2">
            <a:extLst>
              <a:ext uri="{FF2B5EF4-FFF2-40B4-BE49-F238E27FC236}">
                <a16:creationId xmlns:a16="http://schemas.microsoft.com/office/drawing/2014/main" id="{A806D533-73ED-42C6-A40A-1AB8541F5B40}"/>
              </a:ext>
            </a:extLst>
          </p:cNvPr>
          <p:cNvSpPr>
            <a:spLocks noGrp="1"/>
          </p:cNvSpPr>
          <p:nvPr>
            <p:ph type="title"/>
          </p:nvPr>
        </p:nvSpPr>
        <p:spPr/>
        <p:txBody>
          <a:bodyPr/>
          <a:lstStyle/>
          <a:p>
            <a:r>
              <a:rPr lang="en-US" altLang="zh-CN" dirty="0"/>
              <a:t>Cyclic Coordinate Descent(CCD)</a:t>
            </a:r>
            <a:endParaRPr lang="zh-CN" altLang="en-US" dirty="0"/>
          </a:p>
        </p:txBody>
      </p:sp>
      <p:sp>
        <p:nvSpPr>
          <p:cNvPr id="5" name="内容占位符 4">
            <a:extLst>
              <a:ext uri="{FF2B5EF4-FFF2-40B4-BE49-F238E27FC236}">
                <a16:creationId xmlns:a16="http://schemas.microsoft.com/office/drawing/2014/main" id="{94940393-CFBB-493D-84D5-62E72055D8EB}"/>
              </a:ext>
            </a:extLst>
          </p:cNvPr>
          <p:cNvSpPr>
            <a:spLocks noGrp="1"/>
          </p:cNvSpPr>
          <p:nvPr>
            <p:ph sz="quarter" idx="11"/>
          </p:nvPr>
        </p:nvSpPr>
        <p:spPr/>
        <p:txBody>
          <a:bodyPr/>
          <a:lstStyle/>
          <a:p>
            <a:r>
              <a:rPr lang="en-US" altLang="zh-CN" dirty="0"/>
              <a:t>Linear Singularity Issue</a:t>
            </a:r>
          </a:p>
          <a:p>
            <a:pPr lvl="1"/>
            <a:r>
              <a:rPr lang="en-US" altLang="zh-CN" dirty="0"/>
              <a:t>target</a:t>
            </a:r>
            <a:r>
              <a:rPr lang="zh-CN" altLang="en-US" dirty="0"/>
              <a:t>与所有骨骼在一条直线，无法利用</a:t>
            </a:r>
            <a:r>
              <a:rPr lang="en-US" altLang="zh-CN" dirty="0"/>
              <a:t>CCD</a:t>
            </a:r>
            <a:r>
              <a:rPr lang="zh-CN" altLang="en-US" dirty="0"/>
              <a:t>求解</a:t>
            </a:r>
            <a:endParaRPr lang="en-US" altLang="zh-CN" dirty="0"/>
          </a:p>
          <a:p>
            <a:r>
              <a:rPr lang="zh-CN" altLang="en-US" dirty="0"/>
              <a:t>解决方法</a:t>
            </a:r>
            <a:endParaRPr lang="en-US" altLang="zh-CN" dirty="0"/>
          </a:p>
          <a:p>
            <a:pPr lvl="1"/>
            <a:r>
              <a:rPr lang="en-US" altLang="zh-CN" dirty="0"/>
              <a:t>target</a:t>
            </a:r>
            <a:r>
              <a:rPr lang="zh-CN" altLang="en-US" dirty="0"/>
              <a:t>偏移离开骨骼所在直线</a:t>
            </a:r>
            <a:endParaRPr lang="en-US" altLang="zh-CN" dirty="0"/>
          </a:p>
          <a:p>
            <a:pPr lvl="1"/>
            <a:r>
              <a:rPr lang="zh-CN" altLang="en-US" dirty="0"/>
              <a:t>第一次迭代，使所有骨骼不在一条直线</a:t>
            </a:r>
            <a:endParaRPr lang="en-US" altLang="zh-CN" dirty="0"/>
          </a:p>
          <a:p>
            <a:pPr lvl="1"/>
            <a:r>
              <a:rPr lang="zh-CN" altLang="en-US" dirty="0"/>
              <a:t>将</a:t>
            </a:r>
            <a:r>
              <a:rPr lang="en-US" altLang="zh-CN" dirty="0"/>
              <a:t>target</a:t>
            </a:r>
            <a:r>
              <a:rPr lang="zh-CN" altLang="en-US" dirty="0"/>
              <a:t>移回最初位置</a:t>
            </a:r>
            <a:endParaRPr lang="en-US" altLang="zh-CN" dirty="0"/>
          </a:p>
          <a:p>
            <a:pPr lvl="1"/>
            <a:r>
              <a:rPr lang="zh-CN" altLang="en-US" dirty="0"/>
              <a:t>在当前</a:t>
            </a:r>
            <a:r>
              <a:rPr lang="en-US" altLang="zh-CN" dirty="0"/>
              <a:t>pose</a:t>
            </a:r>
            <a:r>
              <a:rPr lang="zh-CN" altLang="en-US" dirty="0"/>
              <a:t>下继续迭代，求最终解</a:t>
            </a:r>
            <a:endParaRPr lang="en-US" altLang="zh-CN" dirty="0"/>
          </a:p>
        </p:txBody>
      </p:sp>
      <p:pic>
        <p:nvPicPr>
          <p:cNvPr id="18" name="图片 17">
            <a:extLst>
              <a:ext uri="{FF2B5EF4-FFF2-40B4-BE49-F238E27FC236}">
                <a16:creationId xmlns:a16="http://schemas.microsoft.com/office/drawing/2014/main" id="{79301317-264E-4F38-A4C7-85E2E9CEB402}"/>
              </a:ext>
            </a:extLst>
          </p:cNvPr>
          <p:cNvPicPr>
            <a:picLocks noChangeAspect="1"/>
          </p:cNvPicPr>
          <p:nvPr/>
        </p:nvPicPr>
        <p:blipFill>
          <a:blip r:embed="rId3"/>
          <a:stretch>
            <a:fillRect/>
          </a:stretch>
        </p:blipFill>
        <p:spPr>
          <a:xfrm>
            <a:off x="7208520" y="1978660"/>
            <a:ext cx="3131820" cy="3992880"/>
          </a:xfrm>
          <a:prstGeom prst="rect">
            <a:avLst/>
          </a:prstGeom>
        </p:spPr>
      </p:pic>
      <p:pic>
        <p:nvPicPr>
          <p:cNvPr id="20" name="图片 19">
            <a:extLst>
              <a:ext uri="{FF2B5EF4-FFF2-40B4-BE49-F238E27FC236}">
                <a16:creationId xmlns:a16="http://schemas.microsoft.com/office/drawing/2014/main" id="{2F0F840D-AAF2-4340-926C-1B6B8736C22D}"/>
              </a:ext>
            </a:extLst>
          </p:cNvPr>
          <p:cNvPicPr>
            <a:picLocks noChangeAspect="1"/>
          </p:cNvPicPr>
          <p:nvPr/>
        </p:nvPicPr>
        <p:blipFill>
          <a:blip r:embed="rId4"/>
          <a:stretch>
            <a:fillRect/>
          </a:stretch>
        </p:blipFill>
        <p:spPr>
          <a:xfrm>
            <a:off x="7208520" y="1978660"/>
            <a:ext cx="3131820" cy="3992880"/>
          </a:xfrm>
          <a:prstGeom prst="rect">
            <a:avLst/>
          </a:prstGeom>
        </p:spPr>
      </p:pic>
      <p:pic>
        <p:nvPicPr>
          <p:cNvPr id="22" name="图片 21">
            <a:extLst>
              <a:ext uri="{FF2B5EF4-FFF2-40B4-BE49-F238E27FC236}">
                <a16:creationId xmlns:a16="http://schemas.microsoft.com/office/drawing/2014/main" id="{AD3DF781-B657-4D65-B232-F52456ABB3A3}"/>
              </a:ext>
            </a:extLst>
          </p:cNvPr>
          <p:cNvPicPr>
            <a:picLocks noChangeAspect="1"/>
          </p:cNvPicPr>
          <p:nvPr/>
        </p:nvPicPr>
        <p:blipFill>
          <a:blip r:embed="rId5"/>
          <a:stretch>
            <a:fillRect/>
          </a:stretch>
        </p:blipFill>
        <p:spPr>
          <a:xfrm>
            <a:off x="7208520" y="1978660"/>
            <a:ext cx="3131820" cy="3992880"/>
          </a:xfrm>
          <a:prstGeom prst="rect">
            <a:avLst/>
          </a:prstGeom>
        </p:spPr>
      </p:pic>
      <p:pic>
        <p:nvPicPr>
          <p:cNvPr id="24" name="图片 23">
            <a:extLst>
              <a:ext uri="{FF2B5EF4-FFF2-40B4-BE49-F238E27FC236}">
                <a16:creationId xmlns:a16="http://schemas.microsoft.com/office/drawing/2014/main" id="{B611F1EB-AEC5-40CB-A95F-EF121CB7D19D}"/>
              </a:ext>
            </a:extLst>
          </p:cNvPr>
          <p:cNvPicPr>
            <a:picLocks noChangeAspect="1"/>
          </p:cNvPicPr>
          <p:nvPr/>
        </p:nvPicPr>
        <p:blipFill>
          <a:blip r:embed="rId6"/>
          <a:stretch>
            <a:fillRect/>
          </a:stretch>
        </p:blipFill>
        <p:spPr>
          <a:xfrm>
            <a:off x="7208520" y="1978660"/>
            <a:ext cx="3131820" cy="3992880"/>
          </a:xfrm>
          <a:prstGeom prst="rect">
            <a:avLst/>
          </a:prstGeom>
        </p:spPr>
      </p:pic>
      <p:pic>
        <p:nvPicPr>
          <p:cNvPr id="26" name="图片 25">
            <a:extLst>
              <a:ext uri="{FF2B5EF4-FFF2-40B4-BE49-F238E27FC236}">
                <a16:creationId xmlns:a16="http://schemas.microsoft.com/office/drawing/2014/main" id="{E429D64F-A73F-4D60-8911-93F4172E9388}"/>
              </a:ext>
            </a:extLst>
          </p:cNvPr>
          <p:cNvPicPr>
            <a:picLocks noChangeAspect="1"/>
          </p:cNvPicPr>
          <p:nvPr/>
        </p:nvPicPr>
        <p:blipFill>
          <a:blip r:embed="rId7"/>
          <a:stretch>
            <a:fillRect/>
          </a:stretch>
        </p:blipFill>
        <p:spPr>
          <a:xfrm>
            <a:off x="7208520" y="1978660"/>
            <a:ext cx="3131820" cy="3992880"/>
          </a:xfrm>
          <a:prstGeom prst="rect">
            <a:avLst/>
          </a:prstGeom>
        </p:spPr>
      </p:pic>
    </p:spTree>
    <p:extLst>
      <p:ext uri="{BB962C8B-B14F-4D97-AF65-F5344CB8AC3E}">
        <p14:creationId xmlns:p14="http://schemas.microsoft.com/office/powerpoint/2010/main" val="17763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0" presetClass="entr" presetSubtype="0" fill="hold" grpId="0"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8C5216-B8B9-4344-8880-4B6D97A734E0}"/>
              </a:ext>
            </a:extLst>
          </p:cNvPr>
          <p:cNvSpPr>
            <a:spLocks noGrp="1"/>
          </p:cNvSpPr>
          <p:nvPr>
            <p:ph sz="half" idx="1"/>
          </p:nvPr>
        </p:nvSpPr>
        <p:spPr/>
        <p:txBody>
          <a:bodyPr>
            <a:normAutofit fontScale="70000" lnSpcReduction="20000"/>
          </a:bodyPr>
          <a:lstStyle/>
          <a:p>
            <a:r>
              <a:rPr lang="zh-CN" altLang="en-US" dirty="0"/>
              <a:t>正常的旋转骨骼次序</a:t>
            </a:r>
            <a:endParaRPr lang="en-US" altLang="zh-CN" dirty="0"/>
          </a:p>
          <a:p>
            <a:pPr lvl="1"/>
            <a:r>
              <a:rPr lang="en-US" altLang="zh-CN" dirty="0"/>
              <a:t>2,3,4,5</a:t>
            </a:r>
          </a:p>
          <a:p>
            <a:pPr lvl="1"/>
            <a:r>
              <a:rPr lang="en-US" altLang="zh-CN" dirty="0"/>
              <a:t>2,3,4,5</a:t>
            </a:r>
            <a:endParaRPr lang="zh-CN" altLang="en-US" dirty="0"/>
          </a:p>
          <a:p>
            <a:pPr lvl="1"/>
            <a:r>
              <a:rPr lang="en-US" altLang="zh-CN" dirty="0"/>
              <a:t>2,3,4,5</a:t>
            </a:r>
            <a:endParaRPr lang="zh-CN" altLang="en-US" dirty="0"/>
          </a:p>
          <a:p>
            <a:pPr lvl="1"/>
            <a:r>
              <a:rPr lang="en-US" altLang="zh-CN" dirty="0" err="1"/>
              <a:t>etc</a:t>
            </a:r>
            <a:endParaRPr lang="en-US" altLang="zh-CN" dirty="0"/>
          </a:p>
          <a:p>
            <a:r>
              <a:rPr lang="zh-CN" altLang="en-US" dirty="0"/>
              <a:t>修改后的旋转骨骼次序</a:t>
            </a:r>
            <a:endParaRPr lang="en-US" altLang="zh-CN" dirty="0"/>
          </a:p>
          <a:p>
            <a:pPr lvl="1"/>
            <a:r>
              <a:rPr lang="en-US" altLang="zh-CN" dirty="0"/>
              <a:t>2,3</a:t>
            </a:r>
          </a:p>
          <a:p>
            <a:pPr lvl="1"/>
            <a:r>
              <a:rPr lang="en-US" altLang="zh-CN" dirty="0"/>
              <a:t>2,3,4</a:t>
            </a:r>
            <a:endParaRPr lang="zh-CN" altLang="en-US" dirty="0"/>
          </a:p>
          <a:p>
            <a:pPr lvl="1"/>
            <a:r>
              <a:rPr lang="en-US" altLang="zh-CN" dirty="0"/>
              <a:t>2,3,4,5</a:t>
            </a:r>
            <a:endParaRPr lang="zh-CN" altLang="en-US" dirty="0"/>
          </a:p>
          <a:p>
            <a:pPr lvl="1"/>
            <a:r>
              <a:rPr lang="en-US" altLang="zh-CN" dirty="0"/>
              <a:t>2,3</a:t>
            </a:r>
          </a:p>
          <a:p>
            <a:pPr lvl="1"/>
            <a:r>
              <a:rPr lang="en-US" altLang="zh-CN" dirty="0"/>
              <a:t>2,3,4</a:t>
            </a:r>
            <a:endParaRPr lang="zh-CN" altLang="en-US" dirty="0"/>
          </a:p>
          <a:p>
            <a:pPr lvl="1"/>
            <a:r>
              <a:rPr lang="en-US" altLang="zh-CN" dirty="0" err="1"/>
              <a:t>etc</a:t>
            </a:r>
            <a:endParaRPr lang="en-US" altLang="zh-CN" dirty="0"/>
          </a:p>
          <a:p>
            <a:pPr marL="0" indent="0">
              <a:buNone/>
            </a:pPr>
            <a:endParaRPr lang="en-US" altLang="zh-CN" dirty="0"/>
          </a:p>
          <a:p>
            <a:pPr lvl="2"/>
            <a:endParaRPr lang="en-US" altLang="zh-CN" dirty="0"/>
          </a:p>
          <a:p>
            <a:pPr lvl="2"/>
            <a:endParaRPr lang="zh-CN" altLang="en-US" dirty="0"/>
          </a:p>
        </p:txBody>
      </p:sp>
      <p:sp>
        <p:nvSpPr>
          <p:cNvPr id="6" name="标题 5">
            <a:extLst>
              <a:ext uri="{FF2B5EF4-FFF2-40B4-BE49-F238E27FC236}">
                <a16:creationId xmlns:a16="http://schemas.microsoft.com/office/drawing/2014/main" id="{59851D37-2952-4D79-A6D6-B5FF6A12F854}"/>
              </a:ext>
            </a:extLst>
          </p:cNvPr>
          <p:cNvSpPr>
            <a:spLocks noGrp="1"/>
          </p:cNvSpPr>
          <p:nvPr>
            <p:ph type="title"/>
          </p:nvPr>
        </p:nvSpPr>
        <p:spPr/>
        <p:txBody>
          <a:bodyPr/>
          <a:lstStyle/>
          <a:p>
            <a:r>
              <a:rPr lang="en-US" altLang="zh-CN" dirty="0"/>
              <a:t>CCD IK </a:t>
            </a:r>
            <a:r>
              <a:rPr lang="zh-CN" altLang="en-US" dirty="0"/>
              <a:t>优化</a:t>
            </a:r>
          </a:p>
        </p:txBody>
      </p:sp>
      <p:sp>
        <p:nvSpPr>
          <p:cNvPr id="5" name="灯片编号占位符 4">
            <a:extLst>
              <a:ext uri="{FF2B5EF4-FFF2-40B4-BE49-F238E27FC236}">
                <a16:creationId xmlns:a16="http://schemas.microsoft.com/office/drawing/2014/main" id="{EF53C38D-14D3-4DCA-B806-5B9A055483B9}"/>
              </a:ext>
            </a:extLst>
          </p:cNvPr>
          <p:cNvSpPr>
            <a:spLocks noGrp="1"/>
          </p:cNvSpPr>
          <p:nvPr>
            <p:ph type="sldNum" sz="quarter" idx="10"/>
          </p:nvPr>
        </p:nvSpPr>
        <p:spPr/>
        <p:txBody>
          <a:bodyPr/>
          <a:lstStyle/>
          <a:p>
            <a:fld id="{9BF1FB69-411C-4EA0-A61E-2F4E7ED909A7}" type="slidenum">
              <a:rPr lang="zh-CN" altLang="en-US" smtClean="0"/>
              <a:pPr/>
              <a:t>15</a:t>
            </a:fld>
            <a:endParaRPr lang="zh-CN" altLang="en-US" dirty="0"/>
          </a:p>
        </p:txBody>
      </p:sp>
      <p:pic>
        <p:nvPicPr>
          <p:cNvPr id="10" name="内容占位符 9">
            <a:extLst>
              <a:ext uri="{FF2B5EF4-FFF2-40B4-BE49-F238E27FC236}">
                <a16:creationId xmlns:a16="http://schemas.microsoft.com/office/drawing/2014/main" id="{AB98BF55-ADB1-44E3-A76C-77C00DA85BB1}"/>
              </a:ext>
            </a:extLst>
          </p:cNvPr>
          <p:cNvPicPr>
            <a:picLocks noGrp="1" noChangeAspect="1"/>
          </p:cNvPicPr>
          <p:nvPr>
            <p:ph sz="half" idx="2"/>
          </p:nvPr>
        </p:nvPicPr>
        <p:blipFill>
          <a:blip r:embed="rId2"/>
          <a:stretch>
            <a:fillRect/>
          </a:stretch>
        </p:blipFill>
        <p:spPr bwMode="auto">
          <a:xfrm>
            <a:off x="6646822" y="1825625"/>
            <a:ext cx="4232356"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5296E44-0D66-4430-96E2-8278BF052607}"/>
              </a:ext>
            </a:extLst>
          </p:cNvPr>
          <p:cNvSpPr txBox="1"/>
          <p:nvPr/>
        </p:nvSpPr>
        <p:spPr>
          <a:xfrm>
            <a:off x="552265" y="6273999"/>
            <a:ext cx="5793508" cy="307777"/>
          </a:xfrm>
          <a:prstGeom prst="rect">
            <a:avLst/>
          </a:prstGeom>
          <a:noFill/>
        </p:spPr>
        <p:txBody>
          <a:bodyPr wrap="square">
            <a:spAutoFit/>
          </a:bodyPr>
          <a:lstStyle/>
          <a:p>
            <a:pPr marL="0" indent="0">
              <a:buNone/>
            </a:pPr>
            <a:r>
              <a:rPr lang="zh-CN" altLang="en-US" sz="1400" dirty="0">
                <a:latin typeface="Roboto"/>
              </a:rPr>
              <a:t>参考：</a:t>
            </a:r>
            <a:r>
              <a:rPr lang="en-US" altLang="zh-CN" sz="1400" b="0" i="0" dirty="0">
                <a:effectLst/>
                <a:latin typeface="Roboto"/>
              </a:rPr>
              <a:t>Unite Berlin 2018 - An Introduction to CCD IK and How to use it</a:t>
            </a:r>
          </a:p>
        </p:txBody>
      </p:sp>
    </p:spTree>
    <p:extLst>
      <p:ext uri="{BB962C8B-B14F-4D97-AF65-F5344CB8AC3E}">
        <p14:creationId xmlns:p14="http://schemas.microsoft.com/office/powerpoint/2010/main" val="379245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07F9E79-0398-4DBA-B4D3-EAD46A419B05}"/>
              </a:ext>
            </a:extLst>
          </p:cNvPr>
          <p:cNvSpPr>
            <a:spLocks noGrp="1"/>
          </p:cNvSpPr>
          <p:nvPr>
            <p:ph sz="half" idx="1"/>
          </p:nvPr>
        </p:nvSpPr>
        <p:spPr/>
        <p:txBody>
          <a:bodyPr>
            <a:normAutofit/>
          </a:bodyPr>
          <a:lstStyle/>
          <a:p>
            <a:r>
              <a:rPr lang="zh-CN" altLang="en-US" dirty="0"/>
              <a:t>相比</a:t>
            </a:r>
            <a:r>
              <a:rPr lang="en-US" altLang="zh-CN" dirty="0"/>
              <a:t>CCD IK</a:t>
            </a:r>
          </a:p>
          <a:p>
            <a:pPr lvl="1"/>
            <a:r>
              <a:rPr lang="zh-CN" altLang="en-US" dirty="0"/>
              <a:t>在旋转骨骼的基础上，往目标点拉</a:t>
            </a:r>
            <a:endParaRPr lang="en-US" altLang="zh-CN" dirty="0"/>
          </a:p>
          <a:p>
            <a:pPr lvl="1"/>
            <a:r>
              <a:rPr lang="zh-CN" altLang="en-US" dirty="0"/>
              <a:t>迭代来回拉</a:t>
            </a:r>
            <a:endParaRPr lang="en-US" altLang="zh-CN" dirty="0"/>
          </a:p>
          <a:p>
            <a:pPr lvl="2"/>
            <a:r>
              <a:rPr lang="en-US" altLang="zh-CN" dirty="0"/>
              <a:t>root --</a:t>
            </a:r>
            <a:r>
              <a:rPr lang="en-US" altLang="zh-CN" dirty="0">
                <a:sym typeface="Wingdings" panose="05000000000000000000" pitchFamily="2" charset="2"/>
              </a:rPr>
              <a:t> tip</a:t>
            </a:r>
          </a:p>
          <a:p>
            <a:pPr lvl="2"/>
            <a:r>
              <a:rPr lang="en-US" altLang="zh-CN" dirty="0">
                <a:sym typeface="Wingdings" panose="05000000000000000000" pitchFamily="2" charset="2"/>
              </a:rPr>
              <a:t>tip - root</a:t>
            </a:r>
          </a:p>
        </p:txBody>
      </p:sp>
      <p:pic>
        <p:nvPicPr>
          <p:cNvPr id="10" name="内容占位符 9">
            <a:extLst>
              <a:ext uri="{FF2B5EF4-FFF2-40B4-BE49-F238E27FC236}">
                <a16:creationId xmlns:a16="http://schemas.microsoft.com/office/drawing/2014/main" id="{471FA8E7-192D-4330-BAAD-E1650E3B579F}"/>
              </a:ext>
            </a:extLst>
          </p:cNvPr>
          <p:cNvPicPr>
            <a:picLocks noGrp="1" noChangeAspect="1"/>
          </p:cNvPicPr>
          <p:nvPr>
            <p:ph sz="half" idx="2"/>
          </p:nvPr>
        </p:nvPicPr>
        <p:blipFill>
          <a:blip r:embed="rId2"/>
          <a:stretch>
            <a:fillRect/>
          </a:stretch>
        </p:blipFill>
        <p:spPr>
          <a:xfrm>
            <a:off x="6280266" y="1825625"/>
            <a:ext cx="4965468" cy="4351338"/>
          </a:xfrm>
        </p:spPr>
      </p:pic>
      <p:sp>
        <p:nvSpPr>
          <p:cNvPr id="6" name="标题 5">
            <a:extLst>
              <a:ext uri="{FF2B5EF4-FFF2-40B4-BE49-F238E27FC236}">
                <a16:creationId xmlns:a16="http://schemas.microsoft.com/office/drawing/2014/main" id="{59851D37-2952-4D79-A6D6-B5FF6A12F854}"/>
              </a:ext>
            </a:extLst>
          </p:cNvPr>
          <p:cNvSpPr>
            <a:spLocks noGrp="1"/>
          </p:cNvSpPr>
          <p:nvPr>
            <p:ph type="title"/>
          </p:nvPr>
        </p:nvSpPr>
        <p:spPr/>
        <p:txBody>
          <a:bodyPr/>
          <a:lstStyle/>
          <a:p>
            <a:r>
              <a:rPr lang="en-US" altLang="zh-CN" dirty="0"/>
              <a:t>FABRIK</a:t>
            </a:r>
            <a:endParaRPr lang="zh-CN" altLang="en-US" dirty="0"/>
          </a:p>
        </p:txBody>
      </p:sp>
      <p:sp>
        <p:nvSpPr>
          <p:cNvPr id="5" name="灯片编号占位符 4">
            <a:extLst>
              <a:ext uri="{FF2B5EF4-FFF2-40B4-BE49-F238E27FC236}">
                <a16:creationId xmlns:a16="http://schemas.microsoft.com/office/drawing/2014/main" id="{EF53C38D-14D3-4DCA-B806-5B9A055483B9}"/>
              </a:ext>
            </a:extLst>
          </p:cNvPr>
          <p:cNvSpPr>
            <a:spLocks noGrp="1"/>
          </p:cNvSpPr>
          <p:nvPr>
            <p:ph type="sldNum" sz="quarter" idx="10"/>
          </p:nvPr>
        </p:nvSpPr>
        <p:spPr/>
        <p:txBody>
          <a:bodyPr/>
          <a:lstStyle/>
          <a:p>
            <a:fld id="{9BF1FB69-411C-4EA0-A61E-2F4E7ED909A7}" type="slidenum">
              <a:rPr lang="zh-CN" altLang="en-US" smtClean="0"/>
              <a:pPr/>
              <a:t>16</a:t>
            </a:fld>
            <a:endParaRPr lang="zh-CN" altLang="en-US" dirty="0"/>
          </a:p>
        </p:txBody>
      </p:sp>
      <p:sp>
        <p:nvSpPr>
          <p:cNvPr id="7" name="文本框 6">
            <a:extLst>
              <a:ext uri="{FF2B5EF4-FFF2-40B4-BE49-F238E27FC236}">
                <a16:creationId xmlns:a16="http://schemas.microsoft.com/office/drawing/2014/main" id="{5DDE32C2-6873-49CB-9E89-593C322A9098}"/>
              </a:ext>
            </a:extLst>
          </p:cNvPr>
          <p:cNvSpPr txBox="1"/>
          <p:nvPr/>
        </p:nvSpPr>
        <p:spPr>
          <a:xfrm>
            <a:off x="374766" y="5271374"/>
            <a:ext cx="5905500" cy="738664"/>
          </a:xfrm>
          <a:prstGeom prst="rect">
            <a:avLst/>
          </a:prstGeom>
          <a:noFill/>
        </p:spPr>
        <p:txBody>
          <a:bodyPr wrap="square">
            <a:spAutoFit/>
          </a:bodyPr>
          <a:lstStyle/>
          <a:p>
            <a:pPr marL="0" indent="0">
              <a:buNone/>
            </a:pPr>
            <a:r>
              <a:rPr lang="en-US" altLang="zh-CN" sz="1400" dirty="0">
                <a:latin typeface="Segoe UI" panose="020B0502040204020203" pitchFamily="34" charset="0"/>
              </a:rPr>
              <a:t>Reference</a:t>
            </a:r>
            <a:r>
              <a:rPr lang="zh-CN" altLang="en-US" sz="1400" dirty="0">
                <a:latin typeface="Segoe UI" panose="020B0502040204020203" pitchFamily="34" charset="0"/>
              </a:rPr>
              <a:t>：</a:t>
            </a:r>
            <a:r>
              <a:rPr lang="en-US" altLang="zh-CN" sz="1400" dirty="0" err="1">
                <a:latin typeface="Segoe UI" panose="020B0502040204020203" pitchFamily="34" charset="0"/>
              </a:rPr>
              <a:t>Aristidou</a:t>
            </a:r>
            <a:r>
              <a:rPr lang="en-US" altLang="zh-CN" sz="1400" dirty="0">
                <a:latin typeface="Segoe UI" panose="020B0502040204020203" pitchFamily="34" charset="0"/>
              </a:rPr>
              <a:t>, A. and J. </a:t>
            </a:r>
            <a:r>
              <a:rPr lang="en-US" altLang="zh-CN" sz="1400" dirty="0" err="1">
                <a:latin typeface="Segoe UI" panose="020B0502040204020203" pitchFamily="34" charset="0"/>
              </a:rPr>
              <a:t>Lasenby</a:t>
            </a:r>
            <a:r>
              <a:rPr lang="en-US" altLang="zh-CN" sz="1400" dirty="0">
                <a:latin typeface="Segoe UI" panose="020B0502040204020203" pitchFamily="34" charset="0"/>
              </a:rPr>
              <a:t> (2011). "FABRIK: A fast, iterative solver for the Inverse Kinematics problem." Graphical Models 73(5): 243-260.</a:t>
            </a:r>
            <a:endParaRPr lang="zh-CN" altLang="en-US" sz="1400" dirty="0"/>
          </a:p>
        </p:txBody>
      </p:sp>
    </p:spTree>
    <p:extLst>
      <p:ext uri="{BB962C8B-B14F-4D97-AF65-F5344CB8AC3E}">
        <p14:creationId xmlns:p14="http://schemas.microsoft.com/office/powerpoint/2010/main" val="245687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10">
            <a:extLst>
              <a:ext uri="{FF2B5EF4-FFF2-40B4-BE49-F238E27FC236}">
                <a16:creationId xmlns:a16="http://schemas.microsoft.com/office/drawing/2014/main" id="{83A3CF11-FB3C-4FB7-A6B6-91EBCF9E7107}"/>
              </a:ext>
            </a:extLst>
          </p:cNvPr>
          <p:cNvPicPr>
            <a:picLocks noChangeAspect="1"/>
          </p:cNvPicPr>
          <p:nvPr/>
        </p:nvPicPr>
        <p:blipFill>
          <a:blip r:embed="rId4"/>
          <a:stretch>
            <a:fillRect/>
          </a:stretch>
        </p:blipFill>
        <p:spPr>
          <a:xfrm>
            <a:off x="5887707" y="2511975"/>
            <a:ext cx="2563568" cy="3013317"/>
          </a:xfrm>
          <a:prstGeom prst="rect">
            <a:avLst/>
          </a:prstGeom>
        </p:spPr>
      </p:pic>
      <p:sp>
        <p:nvSpPr>
          <p:cNvPr id="4" name="内容占位符 3">
            <a:extLst>
              <a:ext uri="{FF2B5EF4-FFF2-40B4-BE49-F238E27FC236}">
                <a16:creationId xmlns:a16="http://schemas.microsoft.com/office/drawing/2014/main" id="{207F9E79-0398-4DBA-B4D3-EAD46A419B05}"/>
              </a:ext>
            </a:extLst>
          </p:cNvPr>
          <p:cNvSpPr>
            <a:spLocks noGrp="1"/>
          </p:cNvSpPr>
          <p:nvPr>
            <p:ph sz="half" idx="1"/>
          </p:nvPr>
        </p:nvSpPr>
        <p:spPr/>
        <p:txBody>
          <a:bodyPr>
            <a:normAutofit lnSpcReduction="10000"/>
          </a:bodyPr>
          <a:lstStyle/>
          <a:p>
            <a:r>
              <a:rPr lang="zh-CN" altLang="en-US" dirty="0"/>
              <a:t>相比</a:t>
            </a:r>
            <a:r>
              <a:rPr lang="en-US" altLang="zh-CN" dirty="0"/>
              <a:t>CCD IK</a:t>
            </a:r>
          </a:p>
          <a:p>
            <a:pPr lvl="1"/>
            <a:r>
              <a:rPr lang="zh-CN" altLang="en-US" dirty="0"/>
              <a:t>在旋转骨骼的基础上，往目标点拉</a:t>
            </a:r>
            <a:endParaRPr lang="en-US" altLang="zh-CN" dirty="0"/>
          </a:p>
          <a:p>
            <a:pPr lvl="1"/>
            <a:r>
              <a:rPr lang="zh-CN" altLang="en-US" dirty="0"/>
              <a:t>迭代来回拉</a:t>
            </a:r>
            <a:endParaRPr lang="en-US" altLang="zh-CN" dirty="0"/>
          </a:p>
          <a:p>
            <a:pPr lvl="2"/>
            <a:r>
              <a:rPr lang="en-US" altLang="zh-CN" dirty="0"/>
              <a:t>root --</a:t>
            </a:r>
            <a:r>
              <a:rPr lang="en-US" altLang="zh-CN" dirty="0">
                <a:sym typeface="Wingdings" panose="05000000000000000000" pitchFamily="2" charset="2"/>
              </a:rPr>
              <a:t> tip</a:t>
            </a:r>
          </a:p>
          <a:p>
            <a:pPr lvl="2"/>
            <a:r>
              <a:rPr lang="en-US" altLang="zh-CN" dirty="0">
                <a:sym typeface="Wingdings" panose="05000000000000000000" pitchFamily="2" charset="2"/>
              </a:rPr>
              <a:t>tip - root</a:t>
            </a:r>
          </a:p>
          <a:p>
            <a:pPr lvl="1"/>
            <a:r>
              <a:rPr lang="zh-CN" altLang="en-US" dirty="0">
                <a:sym typeface="Wingdings" panose="05000000000000000000" pitchFamily="2" charset="2"/>
              </a:rPr>
              <a:t>因此可以处理</a:t>
            </a:r>
            <a:r>
              <a:rPr lang="en-US" altLang="zh-CN" dirty="0">
                <a:sym typeface="Wingdings" panose="05000000000000000000" pitchFamily="2" charset="2"/>
              </a:rPr>
              <a:t>”</a:t>
            </a:r>
            <a:r>
              <a:rPr lang="zh-CN" altLang="en-US" dirty="0">
                <a:sym typeface="Wingdings" panose="05000000000000000000" pitchFamily="2" charset="2"/>
              </a:rPr>
              <a:t>树状</a:t>
            </a:r>
            <a:r>
              <a:rPr lang="en-US" altLang="zh-CN" dirty="0">
                <a:sym typeface="Wingdings" panose="05000000000000000000" pitchFamily="2" charset="2"/>
              </a:rPr>
              <a:t>”</a:t>
            </a:r>
            <a:r>
              <a:rPr lang="zh-CN" altLang="en-US" dirty="0">
                <a:sym typeface="Wingdings" panose="05000000000000000000" pitchFamily="2" charset="2"/>
              </a:rPr>
              <a:t>骨架</a:t>
            </a:r>
            <a:endParaRPr lang="en-US" altLang="zh-CN" dirty="0">
              <a:sym typeface="Wingdings" panose="05000000000000000000" pitchFamily="2" charset="2"/>
            </a:endParaRPr>
          </a:p>
          <a:p>
            <a:pPr lvl="2"/>
            <a:r>
              <a:rPr lang="zh-CN" altLang="en-US" dirty="0">
                <a:sym typeface="Wingdings" panose="05000000000000000000" pitchFamily="2" charset="2"/>
              </a:rPr>
              <a:t>引入</a:t>
            </a:r>
            <a:r>
              <a:rPr lang="en-US" altLang="zh-CN" dirty="0">
                <a:sym typeface="Wingdings" panose="05000000000000000000" pitchFamily="2" charset="2"/>
              </a:rPr>
              <a:t>sub-base</a:t>
            </a:r>
            <a:r>
              <a:rPr lang="zh-CN" altLang="en-US" dirty="0">
                <a:sym typeface="Wingdings" panose="05000000000000000000" pitchFamily="2" charset="2"/>
              </a:rPr>
              <a:t>节点</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tip -root</a:t>
            </a:r>
            <a:r>
              <a:rPr lang="zh-CN" altLang="en-US" dirty="0">
                <a:sym typeface="Wingdings" panose="05000000000000000000" pitchFamily="2" charset="2"/>
              </a:rPr>
              <a:t>时候，需要求取</a:t>
            </a:r>
            <a:r>
              <a:rPr lang="en-US" altLang="zh-CN" dirty="0">
                <a:sym typeface="Wingdings" panose="05000000000000000000" pitchFamily="2" charset="2"/>
              </a:rPr>
              <a:t>sub-base</a:t>
            </a:r>
            <a:r>
              <a:rPr lang="zh-CN" altLang="en-US" dirty="0">
                <a:sym typeface="Wingdings" panose="05000000000000000000" pitchFamily="2" charset="2"/>
              </a:rPr>
              <a:t>的</a:t>
            </a:r>
            <a:r>
              <a:rPr lang="en-US" altLang="zh-CN" dirty="0">
                <a:sym typeface="Wingdings" panose="05000000000000000000" pitchFamily="2" charset="2"/>
              </a:rPr>
              <a:t>centroid</a:t>
            </a:r>
          </a:p>
          <a:p>
            <a:pPr lvl="2"/>
            <a:r>
              <a:rPr lang="en-US" altLang="zh-CN" dirty="0" err="1">
                <a:sym typeface="Wingdings" panose="05000000000000000000" pitchFamily="2" charset="2"/>
              </a:rPr>
              <a:t>Fullbody</a:t>
            </a:r>
            <a:r>
              <a:rPr lang="en-US" altLang="zh-CN" dirty="0">
                <a:sym typeface="Wingdings" panose="05000000000000000000" pitchFamily="2" charset="2"/>
              </a:rPr>
              <a:t> IK</a:t>
            </a:r>
          </a:p>
          <a:p>
            <a:pPr marL="0" indent="0">
              <a:buNone/>
            </a:pPr>
            <a:endParaRPr lang="zh-CN" altLang="en-US" dirty="0"/>
          </a:p>
        </p:txBody>
      </p:sp>
      <p:sp>
        <p:nvSpPr>
          <p:cNvPr id="6" name="标题 5">
            <a:extLst>
              <a:ext uri="{FF2B5EF4-FFF2-40B4-BE49-F238E27FC236}">
                <a16:creationId xmlns:a16="http://schemas.microsoft.com/office/drawing/2014/main" id="{59851D37-2952-4D79-A6D6-B5FF6A12F854}"/>
              </a:ext>
            </a:extLst>
          </p:cNvPr>
          <p:cNvSpPr>
            <a:spLocks noGrp="1"/>
          </p:cNvSpPr>
          <p:nvPr>
            <p:ph type="title"/>
          </p:nvPr>
        </p:nvSpPr>
        <p:spPr/>
        <p:txBody>
          <a:bodyPr/>
          <a:lstStyle/>
          <a:p>
            <a:r>
              <a:rPr lang="en-US" altLang="zh-CN" dirty="0"/>
              <a:t>FABRIK</a:t>
            </a:r>
            <a:endParaRPr lang="zh-CN" altLang="en-US" dirty="0"/>
          </a:p>
        </p:txBody>
      </p:sp>
      <p:sp>
        <p:nvSpPr>
          <p:cNvPr id="5" name="灯片编号占位符 4">
            <a:extLst>
              <a:ext uri="{FF2B5EF4-FFF2-40B4-BE49-F238E27FC236}">
                <a16:creationId xmlns:a16="http://schemas.microsoft.com/office/drawing/2014/main" id="{EF53C38D-14D3-4DCA-B806-5B9A055483B9}"/>
              </a:ext>
            </a:extLst>
          </p:cNvPr>
          <p:cNvSpPr>
            <a:spLocks noGrp="1"/>
          </p:cNvSpPr>
          <p:nvPr>
            <p:ph type="sldNum" sz="quarter" idx="10"/>
          </p:nvPr>
        </p:nvSpPr>
        <p:spPr/>
        <p:txBody>
          <a:bodyPr/>
          <a:lstStyle/>
          <a:p>
            <a:fld id="{9BF1FB69-411C-4EA0-A61E-2F4E7ED909A7}" type="slidenum">
              <a:rPr lang="zh-CN" altLang="en-US" smtClean="0"/>
              <a:pPr/>
              <a:t>17</a:t>
            </a:fld>
            <a:endParaRPr lang="zh-CN" altLang="en-US" dirty="0"/>
          </a:p>
        </p:txBody>
      </p:sp>
      <p:pic>
        <p:nvPicPr>
          <p:cNvPr id="2" name="Forward And Backward Reaching Inverse Kinematics (FABRIK)">
            <a:hlinkClick r:id="" action="ppaction://media"/>
            <a:extLst>
              <a:ext uri="{FF2B5EF4-FFF2-40B4-BE49-F238E27FC236}">
                <a16:creationId xmlns:a16="http://schemas.microsoft.com/office/drawing/2014/main" id="{62B1AE45-305B-459E-BAA7-C71A915B6E50}"/>
              </a:ext>
            </a:extLst>
          </p:cNvPr>
          <p:cNvPicPr>
            <a:picLocks noChangeAspect="1"/>
          </p:cNvPicPr>
          <p:nvPr>
            <a:videoFile r:link="rId1"/>
            <p:extLst>
              <p:ext uri="{DAA4B4D4-6D71-4841-9C94-3DE7FCFB9230}">
                <p14:media xmlns:p14="http://schemas.microsoft.com/office/powerpoint/2010/main" r:embed="rId2">
                  <p14:trim st="196788"/>
                </p14:media>
              </p:ext>
            </p:extLst>
          </p:nvPr>
        </p:nvPicPr>
        <p:blipFill>
          <a:blip r:embed="rId5"/>
          <a:stretch>
            <a:fillRect/>
          </a:stretch>
        </p:blipFill>
        <p:spPr>
          <a:xfrm>
            <a:off x="8652885" y="2615730"/>
            <a:ext cx="3325380" cy="2494035"/>
          </a:xfrm>
          <a:prstGeom prst="rect">
            <a:avLst/>
          </a:prstGeom>
        </p:spPr>
      </p:pic>
    </p:spTree>
    <p:extLst>
      <p:ext uri="{BB962C8B-B14F-4D97-AF65-F5344CB8AC3E}">
        <p14:creationId xmlns:p14="http://schemas.microsoft.com/office/powerpoint/2010/main" val="83550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AD090EA-BD22-4F41-98E3-1FF91C57A95E}"/>
              </a:ext>
            </a:extLst>
          </p:cNvPr>
          <p:cNvSpPr>
            <a:spLocks noGrp="1"/>
          </p:cNvSpPr>
          <p:nvPr>
            <p:ph sz="half" idx="1"/>
          </p:nvPr>
        </p:nvSpPr>
        <p:spPr/>
        <p:txBody>
          <a:bodyPr>
            <a:normAutofit lnSpcReduction="10000"/>
          </a:bodyPr>
          <a:lstStyle/>
          <a:p>
            <a:r>
              <a:rPr lang="zh-CN" altLang="en-US" dirty="0"/>
              <a:t>约束类型</a:t>
            </a:r>
            <a:endParaRPr lang="en-US" altLang="zh-CN" dirty="0"/>
          </a:p>
          <a:p>
            <a:pPr lvl="1"/>
            <a:r>
              <a:rPr lang="en-US" altLang="zh-CN" dirty="0"/>
              <a:t>hinge</a:t>
            </a:r>
          </a:p>
          <a:p>
            <a:pPr lvl="2"/>
            <a:r>
              <a:rPr lang="zh-CN" altLang="en-US" dirty="0"/>
              <a:t>单自由度、</a:t>
            </a:r>
            <a:r>
              <a:rPr lang="en-US" altLang="zh-CN" dirty="0"/>
              <a:t>twist</a:t>
            </a:r>
            <a:r>
              <a:rPr lang="zh-CN" altLang="en-US" dirty="0"/>
              <a:t>、</a:t>
            </a:r>
            <a:r>
              <a:rPr lang="en-US" altLang="zh-CN" dirty="0"/>
              <a:t>elbow</a:t>
            </a:r>
            <a:r>
              <a:rPr lang="zh-CN" altLang="en-US" dirty="0"/>
              <a:t>等</a:t>
            </a:r>
            <a:endParaRPr lang="en-US" altLang="zh-CN" dirty="0"/>
          </a:p>
          <a:p>
            <a:pPr lvl="1"/>
            <a:r>
              <a:rPr lang="en-US" altLang="zh-CN" dirty="0"/>
              <a:t>swing</a:t>
            </a:r>
          </a:p>
          <a:p>
            <a:pPr lvl="1"/>
            <a:r>
              <a:rPr lang="en-US" altLang="zh-CN" dirty="0"/>
              <a:t>polygon</a:t>
            </a:r>
          </a:p>
          <a:p>
            <a:pPr lvl="1"/>
            <a:r>
              <a:rPr lang="en-US" altLang="zh-CN" dirty="0" err="1"/>
              <a:t>etc</a:t>
            </a:r>
            <a:endParaRPr lang="en-US" altLang="zh-CN" dirty="0"/>
          </a:p>
          <a:p>
            <a:r>
              <a:rPr lang="zh-CN" altLang="en-US" dirty="0"/>
              <a:t>关节</a:t>
            </a:r>
            <a:r>
              <a:rPr lang="en-US" altLang="zh-CN" dirty="0"/>
              <a:t>constraint</a:t>
            </a:r>
            <a:r>
              <a:rPr lang="zh-CN" altLang="en-US" dirty="0"/>
              <a:t>都可以在</a:t>
            </a:r>
            <a:r>
              <a:rPr lang="en-US" altLang="zh-CN" dirty="0"/>
              <a:t>CCD/FARB IK</a:t>
            </a:r>
            <a:r>
              <a:rPr lang="zh-CN" altLang="en-US" dirty="0"/>
              <a:t>迭代时候进行约束</a:t>
            </a:r>
            <a:endParaRPr lang="en-US" altLang="zh-CN" dirty="0"/>
          </a:p>
          <a:p>
            <a:pPr lvl="1"/>
            <a:endParaRPr lang="en-US" altLang="zh-CN" dirty="0"/>
          </a:p>
          <a:p>
            <a:pPr lvl="1"/>
            <a:endParaRPr lang="zh-CN" altLang="en-US" dirty="0"/>
          </a:p>
        </p:txBody>
      </p:sp>
      <p:sp>
        <p:nvSpPr>
          <p:cNvPr id="11" name="内容占位符 10">
            <a:extLst>
              <a:ext uri="{FF2B5EF4-FFF2-40B4-BE49-F238E27FC236}">
                <a16:creationId xmlns:a16="http://schemas.microsoft.com/office/drawing/2014/main" id="{C649394F-3A0D-4A25-BABD-E8D5DDBF2BE9}"/>
              </a:ext>
            </a:extLst>
          </p:cNvPr>
          <p:cNvSpPr>
            <a:spLocks noGrp="1"/>
          </p:cNvSpPr>
          <p:nvPr>
            <p:ph sz="half" idx="2"/>
          </p:nvPr>
        </p:nvSpPr>
        <p:spPr/>
        <p:txBody>
          <a:bodyPr/>
          <a:lstStyle/>
          <a:p>
            <a:endParaRPr lang="zh-CN" altLang="en-US"/>
          </a:p>
        </p:txBody>
      </p:sp>
      <p:sp>
        <p:nvSpPr>
          <p:cNvPr id="3" name="标题 2">
            <a:extLst>
              <a:ext uri="{FF2B5EF4-FFF2-40B4-BE49-F238E27FC236}">
                <a16:creationId xmlns:a16="http://schemas.microsoft.com/office/drawing/2014/main" id="{48F3AE18-2D1C-4CF7-9586-715DCFB225B5}"/>
              </a:ext>
            </a:extLst>
          </p:cNvPr>
          <p:cNvSpPr>
            <a:spLocks noGrp="1"/>
          </p:cNvSpPr>
          <p:nvPr>
            <p:ph type="title"/>
          </p:nvPr>
        </p:nvSpPr>
        <p:spPr/>
        <p:txBody>
          <a:bodyPr/>
          <a:lstStyle/>
          <a:p>
            <a:r>
              <a:rPr lang="en-US" altLang="zh-CN" dirty="0"/>
              <a:t>IK</a:t>
            </a:r>
            <a:r>
              <a:rPr lang="zh-CN" altLang="en-US" dirty="0"/>
              <a:t>关节约束（</a:t>
            </a:r>
            <a:r>
              <a:rPr lang="en-US" altLang="zh-CN" dirty="0"/>
              <a:t>constraint</a:t>
            </a:r>
            <a:r>
              <a:rPr lang="zh-CN" altLang="en-US" dirty="0"/>
              <a:t>）</a:t>
            </a:r>
          </a:p>
        </p:txBody>
      </p:sp>
      <p:sp>
        <p:nvSpPr>
          <p:cNvPr id="2" name="灯片编号占位符 1">
            <a:extLst>
              <a:ext uri="{FF2B5EF4-FFF2-40B4-BE49-F238E27FC236}">
                <a16:creationId xmlns:a16="http://schemas.microsoft.com/office/drawing/2014/main" id="{1F2A852C-0C81-405C-930F-157575FB9393}"/>
              </a:ext>
            </a:extLst>
          </p:cNvPr>
          <p:cNvSpPr>
            <a:spLocks noGrp="1"/>
          </p:cNvSpPr>
          <p:nvPr>
            <p:ph type="sldNum" sz="quarter" idx="10"/>
          </p:nvPr>
        </p:nvSpPr>
        <p:spPr/>
        <p:txBody>
          <a:bodyPr/>
          <a:lstStyle/>
          <a:p>
            <a:fld id="{9BF1FB69-411C-4EA0-A61E-2F4E7ED909A7}" type="slidenum">
              <a:rPr lang="zh-CN" altLang="en-US" smtClean="0"/>
              <a:t>18</a:t>
            </a:fld>
            <a:endParaRPr lang="zh-CN" altLang="en-US"/>
          </a:p>
        </p:txBody>
      </p:sp>
      <p:pic>
        <p:nvPicPr>
          <p:cNvPr id="6" name="图片 5">
            <a:extLst>
              <a:ext uri="{FF2B5EF4-FFF2-40B4-BE49-F238E27FC236}">
                <a16:creationId xmlns:a16="http://schemas.microsoft.com/office/drawing/2014/main" id="{85AC5330-E7A7-4365-8942-A287693EF7BF}"/>
              </a:ext>
            </a:extLst>
          </p:cNvPr>
          <p:cNvPicPr>
            <a:picLocks noChangeAspect="1"/>
          </p:cNvPicPr>
          <p:nvPr/>
        </p:nvPicPr>
        <p:blipFill>
          <a:blip r:embed="rId2"/>
          <a:stretch>
            <a:fillRect/>
          </a:stretch>
        </p:blipFill>
        <p:spPr>
          <a:xfrm>
            <a:off x="6906648" y="1585730"/>
            <a:ext cx="1627754" cy="2031091"/>
          </a:xfrm>
          <a:prstGeom prst="rect">
            <a:avLst/>
          </a:prstGeom>
        </p:spPr>
      </p:pic>
      <p:pic>
        <p:nvPicPr>
          <p:cNvPr id="8" name="图片 7">
            <a:extLst>
              <a:ext uri="{FF2B5EF4-FFF2-40B4-BE49-F238E27FC236}">
                <a16:creationId xmlns:a16="http://schemas.microsoft.com/office/drawing/2014/main" id="{63D8D39E-4561-405D-AF8B-FC274F442BCE}"/>
              </a:ext>
            </a:extLst>
          </p:cNvPr>
          <p:cNvPicPr>
            <a:picLocks noChangeAspect="1"/>
          </p:cNvPicPr>
          <p:nvPr/>
        </p:nvPicPr>
        <p:blipFill>
          <a:blip r:embed="rId3"/>
          <a:stretch>
            <a:fillRect/>
          </a:stretch>
        </p:blipFill>
        <p:spPr>
          <a:xfrm>
            <a:off x="9156977" y="1585730"/>
            <a:ext cx="2141406" cy="2027096"/>
          </a:xfrm>
          <a:prstGeom prst="rect">
            <a:avLst/>
          </a:prstGeom>
        </p:spPr>
      </p:pic>
      <p:pic>
        <p:nvPicPr>
          <p:cNvPr id="10" name="图片 9">
            <a:extLst>
              <a:ext uri="{FF2B5EF4-FFF2-40B4-BE49-F238E27FC236}">
                <a16:creationId xmlns:a16="http://schemas.microsoft.com/office/drawing/2014/main" id="{775D4A09-3BED-47AD-901C-DC1E16754454}"/>
              </a:ext>
            </a:extLst>
          </p:cNvPr>
          <p:cNvPicPr>
            <a:picLocks noChangeAspect="1"/>
          </p:cNvPicPr>
          <p:nvPr/>
        </p:nvPicPr>
        <p:blipFill>
          <a:blip r:embed="rId4"/>
          <a:stretch>
            <a:fillRect/>
          </a:stretch>
        </p:blipFill>
        <p:spPr>
          <a:xfrm>
            <a:off x="6906648" y="3818769"/>
            <a:ext cx="4084674" cy="2712955"/>
          </a:xfrm>
          <a:prstGeom prst="rect">
            <a:avLst/>
          </a:prstGeom>
        </p:spPr>
      </p:pic>
    </p:spTree>
    <p:extLst>
      <p:ext uri="{BB962C8B-B14F-4D97-AF65-F5344CB8AC3E}">
        <p14:creationId xmlns:p14="http://schemas.microsoft.com/office/powerpoint/2010/main" val="4178032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66E08D-7546-456E-8CF8-75B18A22238D}"/>
              </a:ext>
            </a:extLst>
          </p:cNvPr>
          <p:cNvSpPr>
            <a:spLocks noGrp="1"/>
          </p:cNvSpPr>
          <p:nvPr>
            <p:ph sz="half" idx="1"/>
          </p:nvPr>
        </p:nvSpPr>
        <p:spPr/>
        <p:txBody>
          <a:bodyPr/>
          <a:lstStyle/>
          <a:p>
            <a:r>
              <a:rPr lang="zh-CN" altLang="en-US" dirty="0"/>
              <a:t>求解过程中</a:t>
            </a:r>
            <a:endParaRPr lang="en-US" altLang="zh-CN" dirty="0"/>
          </a:p>
          <a:p>
            <a:pPr lvl="1"/>
            <a:r>
              <a:rPr lang="zh-CN" altLang="en-US" dirty="0"/>
              <a:t>注意骨骼长度是否为</a:t>
            </a:r>
            <a:r>
              <a:rPr lang="en-US" altLang="zh-CN" dirty="0"/>
              <a:t>0</a:t>
            </a:r>
          </a:p>
          <a:p>
            <a:pPr lvl="2"/>
            <a:r>
              <a:rPr lang="zh-CN" altLang="en-US" dirty="0"/>
              <a:t>若为</a:t>
            </a:r>
            <a:r>
              <a:rPr lang="en-US" altLang="zh-CN" dirty="0"/>
              <a:t>0</a:t>
            </a:r>
            <a:r>
              <a:rPr lang="zh-CN" altLang="en-US" dirty="0"/>
              <a:t>，不进行求解，随着父关节随动</a:t>
            </a:r>
            <a:endParaRPr lang="en-US" altLang="zh-CN" dirty="0"/>
          </a:p>
          <a:p>
            <a:pPr lvl="1"/>
            <a:endParaRPr lang="zh-CN" altLang="en-US" dirty="0"/>
          </a:p>
        </p:txBody>
      </p:sp>
      <p:sp>
        <p:nvSpPr>
          <p:cNvPr id="3" name="内容占位符 2">
            <a:extLst>
              <a:ext uri="{FF2B5EF4-FFF2-40B4-BE49-F238E27FC236}">
                <a16:creationId xmlns:a16="http://schemas.microsoft.com/office/drawing/2014/main" id="{AB0D804C-4F6E-44DB-8573-B564FB68D09E}"/>
              </a:ext>
            </a:extLst>
          </p:cNvPr>
          <p:cNvSpPr>
            <a:spLocks noGrp="1"/>
          </p:cNvSpPr>
          <p:nvPr>
            <p:ph sz="half" idx="2"/>
          </p:nvPr>
        </p:nvSpPr>
        <p:spPr/>
        <p:txBody>
          <a:bodyPr/>
          <a:lstStyle/>
          <a:p>
            <a:endParaRPr lang="zh-CN" altLang="en-US"/>
          </a:p>
        </p:txBody>
      </p:sp>
      <p:sp>
        <p:nvSpPr>
          <p:cNvPr id="4" name="标题 3">
            <a:extLst>
              <a:ext uri="{FF2B5EF4-FFF2-40B4-BE49-F238E27FC236}">
                <a16:creationId xmlns:a16="http://schemas.microsoft.com/office/drawing/2014/main" id="{7520E82A-66A4-4A59-93CC-38047785D3A0}"/>
              </a:ext>
            </a:extLst>
          </p:cNvPr>
          <p:cNvSpPr>
            <a:spLocks noGrp="1"/>
          </p:cNvSpPr>
          <p:nvPr>
            <p:ph type="title"/>
          </p:nvPr>
        </p:nvSpPr>
        <p:spPr/>
        <p:txBody>
          <a:bodyPr/>
          <a:lstStyle/>
          <a:p>
            <a:r>
              <a:rPr lang="en-US" altLang="zh-CN" dirty="0"/>
              <a:t>And…</a:t>
            </a:r>
            <a:r>
              <a:rPr lang="zh-CN" altLang="en-US" dirty="0"/>
              <a:t>其他注意事项</a:t>
            </a:r>
          </a:p>
        </p:txBody>
      </p:sp>
      <p:sp>
        <p:nvSpPr>
          <p:cNvPr id="5" name="灯片编号占位符 4">
            <a:extLst>
              <a:ext uri="{FF2B5EF4-FFF2-40B4-BE49-F238E27FC236}">
                <a16:creationId xmlns:a16="http://schemas.microsoft.com/office/drawing/2014/main" id="{A26380C3-7B3C-48B3-BCD6-FC6B573302ED}"/>
              </a:ext>
            </a:extLst>
          </p:cNvPr>
          <p:cNvSpPr>
            <a:spLocks noGrp="1"/>
          </p:cNvSpPr>
          <p:nvPr>
            <p:ph type="sldNum" sz="quarter" idx="10"/>
          </p:nvPr>
        </p:nvSpPr>
        <p:spPr/>
        <p:txBody>
          <a:bodyPr/>
          <a:lstStyle/>
          <a:p>
            <a:fld id="{9BF1FB69-411C-4EA0-A61E-2F4E7ED909A7}" type="slidenum">
              <a:rPr lang="zh-CN" altLang="en-US" smtClean="0"/>
              <a:pPr/>
              <a:t>19</a:t>
            </a:fld>
            <a:endParaRPr lang="zh-CN" altLang="en-US" dirty="0"/>
          </a:p>
        </p:txBody>
      </p:sp>
    </p:spTree>
    <p:extLst>
      <p:ext uri="{BB962C8B-B14F-4D97-AF65-F5344CB8AC3E}">
        <p14:creationId xmlns:p14="http://schemas.microsoft.com/office/powerpoint/2010/main" val="30399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A4E18E1-B9D9-4E19-A5C4-47E0E75CAD1A}"/>
              </a:ext>
            </a:extLst>
          </p:cNvPr>
          <p:cNvSpPr>
            <a:spLocks noGrp="1"/>
          </p:cNvSpPr>
          <p:nvPr>
            <p:ph sz="half" idx="1"/>
          </p:nvPr>
        </p:nvSpPr>
        <p:spPr/>
        <p:txBody>
          <a:bodyPr>
            <a:normAutofit fontScale="55000" lnSpcReduction="20000"/>
          </a:bodyPr>
          <a:lstStyle/>
          <a:p>
            <a:r>
              <a:rPr lang="en-US" altLang="zh-CN" dirty="0"/>
              <a:t>About the related joints</a:t>
            </a:r>
          </a:p>
          <a:p>
            <a:pPr lvl="1"/>
            <a:r>
              <a:rPr lang="en-US" altLang="zh-CN" dirty="0"/>
              <a:t>a ball-and-socket(spherical) joint</a:t>
            </a:r>
          </a:p>
          <a:p>
            <a:pPr lvl="1"/>
            <a:r>
              <a:rPr lang="en-US" altLang="zh-CN" dirty="0"/>
              <a:t>a hinge joint</a:t>
            </a:r>
            <a:r>
              <a:rPr lang="zh-CN" altLang="en-US" dirty="0"/>
              <a:t>（单自由度）</a:t>
            </a:r>
            <a:r>
              <a:rPr lang="en-US" altLang="zh-CN" dirty="0"/>
              <a:t> </a:t>
            </a:r>
          </a:p>
          <a:p>
            <a:r>
              <a:rPr lang="en-US" altLang="zh-CN" dirty="0"/>
              <a:t>Input</a:t>
            </a:r>
          </a:p>
          <a:p>
            <a:pPr lvl="1"/>
            <a:r>
              <a:rPr lang="en-US" altLang="zh-CN" dirty="0"/>
              <a:t>indices of the first(spherical) and second(hinge) joint</a:t>
            </a:r>
          </a:p>
          <a:p>
            <a:pPr lvl="1"/>
            <a:r>
              <a:rPr lang="en-US" altLang="zh-CN" dirty="0"/>
              <a:t>the index of the end effector bone</a:t>
            </a:r>
          </a:p>
          <a:p>
            <a:pPr lvl="1"/>
            <a:r>
              <a:rPr lang="en-US" altLang="zh-CN" dirty="0"/>
              <a:t>the hinge axis of the second bone</a:t>
            </a:r>
            <a:r>
              <a:rPr lang="zh-CN" altLang="en-US" dirty="0"/>
              <a:t>（中间关节朝向）</a:t>
            </a:r>
            <a:endParaRPr lang="en-US" altLang="zh-CN" dirty="0"/>
          </a:p>
          <a:p>
            <a:pPr lvl="1"/>
            <a:r>
              <a:rPr lang="en-US" altLang="zh-CN" dirty="0"/>
              <a:t>limit angle of the second bone</a:t>
            </a:r>
            <a:r>
              <a:rPr lang="zh-CN" altLang="en-US" dirty="0"/>
              <a:t>（限制中间关节角度）</a:t>
            </a:r>
            <a:endParaRPr lang="en-US" altLang="zh-CN" dirty="0"/>
          </a:p>
          <a:p>
            <a:pPr lvl="1"/>
            <a:r>
              <a:rPr lang="en-US" altLang="zh-CN" dirty="0" err="1"/>
              <a:t>Ik</a:t>
            </a:r>
            <a:r>
              <a:rPr lang="en-US" altLang="zh-CN" dirty="0"/>
              <a:t> weight</a:t>
            </a:r>
            <a:r>
              <a:rPr lang="zh-CN" altLang="en-US" dirty="0"/>
              <a:t>、</a:t>
            </a:r>
            <a:r>
              <a:rPr lang="en-US" altLang="zh-CN" dirty="0"/>
              <a:t>target position(in model space)</a:t>
            </a:r>
          </a:p>
          <a:p>
            <a:r>
              <a:rPr lang="en-US" altLang="zh-CN" dirty="0"/>
              <a:t>Application, widely used in many situation</a:t>
            </a:r>
          </a:p>
          <a:p>
            <a:pPr lvl="1"/>
            <a:r>
              <a:rPr lang="en-US" altLang="zh-CN" dirty="0"/>
              <a:t>limb: shoulder + elbow + hand</a:t>
            </a:r>
          </a:p>
          <a:p>
            <a:pPr lvl="1"/>
            <a:r>
              <a:rPr lang="en-US" altLang="zh-CN" dirty="0"/>
              <a:t>leg: thigh + knee + toot</a:t>
            </a:r>
          </a:p>
          <a:p>
            <a:r>
              <a:rPr lang="zh-CN" altLang="en-US" dirty="0"/>
              <a:t>不能求解末端效应器的旋转，只能“硬摆”过去</a:t>
            </a:r>
            <a:endParaRPr lang="en-US" altLang="zh-CN" dirty="0"/>
          </a:p>
        </p:txBody>
      </p:sp>
      <p:pic>
        <p:nvPicPr>
          <p:cNvPr id="6" name="内容占位符 5">
            <a:extLst>
              <a:ext uri="{FF2B5EF4-FFF2-40B4-BE49-F238E27FC236}">
                <a16:creationId xmlns:a16="http://schemas.microsoft.com/office/drawing/2014/main" id="{D54B0FD0-E358-49F7-9308-9F448D11FD92}"/>
              </a:ext>
            </a:extLst>
          </p:cNvPr>
          <p:cNvPicPr>
            <a:picLocks noGrp="1" noChangeAspect="1"/>
          </p:cNvPicPr>
          <p:nvPr>
            <p:ph sz="half" idx="2"/>
          </p:nvPr>
        </p:nvPicPr>
        <p:blipFill>
          <a:blip r:embed="rId2"/>
          <a:stretch>
            <a:fillRect/>
          </a:stretch>
        </p:blipFill>
        <p:spPr>
          <a:xfrm>
            <a:off x="7435765" y="1825625"/>
            <a:ext cx="2654469" cy="4351338"/>
          </a:xfrm>
        </p:spPr>
      </p:pic>
      <p:sp>
        <p:nvSpPr>
          <p:cNvPr id="3" name="标题 2">
            <a:extLst>
              <a:ext uri="{FF2B5EF4-FFF2-40B4-BE49-F238E27FC236}">
                <a16:creationId xmlns:a16="http://schemas.microsoft.com/office/drawing/2014/main" id="{CF2260A4-7662-4FB1-88AB-491531E1F06F}"/>
              </a:ext>
            </a:extLst>
          </p:cNvPr>
          <p:cNvSpPr>
            <a:spLocks noGrp="1"/>
          </p:cNvSpPr>
          <p:nvPr>
            <p:ph type="title"/>
          </p:nvPr>
        </p:nvSpPr>
        <p:spPr/>
        <p:txBody>
          <a:bodyPr/>
          <a:lstStyle/>
          <a:p>
            <a:r>
              <a:rPr lang="en-US" altLang="zh-CN" dirty="0"/>
              <a:t>Two Joints IK (Analytical Solver)</a:t>
            </a:r>
            <a:endParaRPr lang="zh-CN" altLang="en-US" dirty="0"/>
          </a:p>
        </p:txBody>
      </p:sp>
      <p:sp>
        <p:nvSpPr>
          <p:cNvPr id="2" name="灯片编号占位符 1">
            <a:extLst>
              <a:ext uri="{FF2B5EF4-FFF2-40B4-BE49-F238E27FC236}">
                <a16:creationId xmlns:a16="http://schemas.microsoft.com/office/drawing/2014/main" id="{3F926471-B3DF-47A2-9526-9CF5CBEB0FB5}"/>
              </a:ext>
            </a:extLst>
          </p:cNvPr>
          <p:cNvSpPr>
            <a:spLocks noGrp="1"/>
          </p:cNvSpPr>
          <p:nvPr>
            <p:ph type="sldNum" sz="quarter" idx="10"/>
          </p:nvPr>
        </p:nvSpPr>
        <p:spPr/>
        <p:txBody>
          <a:bodyPr/>
          <a:lstStyle/>
          <a:p>
            <a:fld id="{9BF1FB69-411C-4EA0-A61E-2F4E7ED909A7}" type="slidenum">
              <a:rPr lang="zh-CN" altLang="en-US" smtClean="0"/>
              <a:pPr/>
              <a:t>2</a:t>
            </a:fld>
            <a:endParaRPr lang="zh-CN" altLang="en-US"/>
          </a:p>
        </p:txBody>
      </p:sp>
    </p:spTree>
    <p:extLst>
      <p:ext uri="{BB962C8B-B14F-4D97-AF65-F5344CB8AC3E}">
        <p14:creationId xmlns:p14="http://schemas.microsoft.com/office/powerpoint/2010/main" val="446349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9BDFF6-E98A-42E9-9950-953343F05646}"/>
              </a:ext>
            </a:extLst>
          </p:cNvPr>
          <p:cNvSpPr>
            <a:spLocks noGrp="1"/>
          </p:cNvSpPr>
          <p:nvPr>
            <p:ph sz="half" idx="1"/>
          </p:nvPr>
        </p:nvSpPr>
        <p:spPr/>
        <p:txBody>
          <a:bodyPr>
            <a:normAutofit lnSpcReduction="10000"/>
          </a:bodyPr>
          <a:lstStyle/>
          <a:p>
            <a:r>
              <a:rPr lang="zh-CN" altLang="en-US" dirty="0"/>
              <a:t>调整骨骼包括</a:t>
            </a:r>
            <a:endParaRPr lang="en-US" altLang="zh-CN" dirty="0"/>
          </a:p>
          <a:p>
            <a:pPr lvl="1"/>
            <a:r>
              <a:rPr lang="zh-CN" altLang="en-US" dirty="0"/>
              <a:t>每条腿一个</a:t>
            </a:r>
            <a:r>
              <a:rPr lang="en-US" altLang="zh-CN" dirty="0"/>
              <a:t>Two bone IK</a:t>
            </a:r>
          </a:p>
          <a:p>
            <a:pPr lvl="2"/>
            <a:r>
              <a:rPr lang="zh-CN" altLang="en-US" dirty="0"/>
              <a:t>性能考虑，最快（</a:t>
            </a:r>
            <a:r>
              <a:rPr lang="en-US" altLang="zh-CN" strike="dblStrike" dirty="0" err="1"/>
              <a:t>Fullbody</a:t>
            </a:r>
            <a:r>
              <a:rPr lang="en-US" altLang="zh-CN" strike="dblStrike" dirty="0"/>
              <a:t> IK</a:t>
            </a:r>
            <a:r>
              <a:rPr lang="zh-CN" altLang="en-US" dirty="0"/>
              <a:t>）</a:t>
            </a:r>
            <a:endParaRPr lang="en-US" altLang="zh-CN" dirty="0"/>
          </a:p>
          <a:p>
            <a:pPr lvl="2"/>
            <a:r>
              <a:rPr lang="zh-CN" altLang="en-US" dirty="0"/>
              <a:t>移动终端 </a:t>
            </a:r>
            <a:r>
              <a:rPr lang="en-US" altLang="zh-CN" dirty="0"/>
              <a:t>CPU(2.4GHZ</a:t>
            </a:r>
            <a:r>
              <a:rPr lang="zh-CN" altLang="en-US" dirty="0"/>
              <a:t>，单线程</a:t>
            </a:r>
            <a:r>
              <a:rPr lang="en-US" altLang="zh-CN" dirty="0"/>
              <a:t>)</a:t>
            </a:r>
            <a:br>
              <a:rPr lang="en-US" altLang="zh-CN" dirty="0"/>
            </a:br>
            <a:r>
              <a:rPr lang="zh-CN" altLang="en-US" dirty="0"/>
              <a:t>耗时</a:t>
            </a:r>
            <a:r>
              <a:rPr lang="en-US" altLang="zh-CN" dirty="0"/>
              <a:t>0.1ms~0.4ms (</a:t>
            </a:r>
            <a:r>
              <a:rPr lang="en-US" altLang="zh-CN" dirty="0" err="1"/>
              <a:t>c#</a:t>
            </a:r>
            <a:r>
              <a:rPr lang="en-US" altLang="zh-CN" dirty="0"/>
              <a:t>)</a:t>
            </a:r>
          </a:p>
          <a:p>
            <a:pPr lvl="1"/>
            <a:r>
              <a:rPr lang="zh-CN" altLang="en-US" dirty="0"/>
              <a:t>由于涉及两条腿的调整，为了同步整体效果，同时需调整</a:t>
            </a:r>
            <a:r>
              <a:rPr lang="en-US" altLang="zh-CN" dirty="0"/>
              <a:t>pelvis</a:t>
            </a:r>
            <a:r>
              <a:rPr lang="zh-CN" altLang="en-US" dirty="0"/>
              <a:t>高度</a:t>
            </a:r>
            <a:endParaRPr lang="en-US" altLang="zh-CN" dirty="0"/>
          </a:p>
          <a:p>
            <a:pPr lvl="1"/>
            <a:r>
              <a:rPr lang="zh-CN" altLang="en-US" dirty="0"/>
              <a:t>由于需要持续打开</a:t>
            </a:r>
            <a:r>
              <a:rPr lang="en-US" altLang="zh-CN" dirty="0"/>
              <a:t>Foot IK</a:t>
            </a:r>
            <a:r>
              <a:rPr lang="zh-CN" altLang="en-US" dirty="0"/>
              <a:t>，则必须对偏移进行平滑</a:t>
            </a:r>
            <a:endParaRPr lang="en-US" altLang="zh-CN" dirty="0"/>
          </a:p>
          <a:p>
            <a:endParaRPr lang="en-US" altLang="zh-CN" dirty="0"/>
          </a:p>
        </p:txBody>
      </p:sp>
      <p:sp>
        <p:nvSpPr>
          <p:cNvPr id="4" name="标题 3">
            <a:extLst>
              <a:ext uri="{FF2B5EF4-FFF2-40B4-BE49-F238E27FC236}">
                <a16:creationId xmlns:a16="http://schemas.microsoft.com/office/drawing/2014/main" id="{30DE4F82-A533-4D44-ACDC-3D53751E6A0D}"/>
              </a:ext>
            </a:extLst>
          </p:cNvPr>
          <p:cNvSpPr>
            <a:spLocks noGrp="1"/>
          </p:cNvSpPr>
          <p:nvPr>
            <p:ph type="title"/>
          </p:nvPr>
        </p:nvSpPr>
        <p:spPr/>
        <p:txBody>
          <a:bodyPr/>
          <a:lstStyle/>
          <a:p>
            <a:r>
              <a:rPr lang="en-US" altLang="zh-CN" dirty="0"/>
              <a:t>Foot Placement IK</a:t>
            </a:r>
            <a:endParaRPr lang="zh-CN" altLang="en-US" dirty="0"/>
          </a:p>
        </p:txBody>
      </p:sp>
      <p:sp>
        <p:nvSpPr>
          <p:cNvPr id="5" name="灯片编号占位符 4">
            <a:extLst>
              <a:ext uri="{FF2B5EF4-FFF2-40B4-BE49-F238E27FC236}">
                <a16:creationId xmlns:a16="http://schemas.microsoft.com/office/drawing/2014/main" id="{6D49447E-7823-4281-9B1D-1E1378196E7A}"/>
              </a:ext>
            </a:extLst>
          </p:cNvPr>
          <p:cNvSpPr>
            <a:spLocks noGrp="1"/>
          </p:cNvSpPr>
          <p:nvPr>
            <p:ph type="sldNum" sz="quarter" idx="10"/>
          </p:nvPr>
        </p:nvSpPr>
        <p:spPr/>
        <p:txBody>
          <a:bodyPr/>
          <a:lstStyle/>
          <a:p>
            <a:fld id="{9BF1FB69-411C-4EA0-A61E-2F4E7ED909A7}" type="slidenum">
              <a:rPr lang="zh-CN" altLang="en-US" smtClean="0"/>
              <a:pPr/>
              <a:t>20</a:t>
            </a:fld>
            <a:endParaRPr lang="zh-CN" altLang="en-US" dirty="0"/>
          </a:p>
        </p:txBody>
      </p:sp>
      <p:pic>
        <p:nvPicPr>
          <p:cNvPr id="6" name="Grounder+Grounder">
            <a:hlinkClick r:id="" action="ppaction://media"/>
            <a:extLst>
              <a:ext uri="{FF2B5EF4-FFF2-40B4-BE49-F238E27FC236}">
                <a16:creationId xmlns:a16="http://schemas.microsoft.com/office/drawing/2014/main" id="{D570545E-C3C3-4C81-A801-95DF99A9B55A}"/>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6172200" y="2543969"/>
            <a:ext cx="5181600" cy="2914649"/>
          </a:xfrm>
        </p:spPr>
      </p:pic>
    </p:spTree>
    <p:extLst>
      <p:ext uri="{BB962C8B-B14F-4D97-AF65-F5344CB8AC3E}">
        <p14:creationId xmlns:p14="http://schemas.microsoft.com/office/powerpoint/2010/main" val="6685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fullScrn="1">
              <p:cMediaNode vol="80000">
                <p:cTn id="12"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65C6B9E-2623-46B6-A52C-CBE004CE3291}"/>
              </a:ext>
            </a:extLst>
          </p:cNvPr>
          <p:cNvSpPr>
            <a:spLocks noGrp="1"/>
          </p:cNvSpPr>
          <p:nvPr>
            <p:ph type="sldNum" sz="quarter" idx="10"/>
          </p:nvPr>
        </p:nvSpPr>
        <p:spPr/>
        <p:txBody>
          <a:bodyPr/>
          <a:lstStyle/>
          <a:p>
            <a:fld id="{9BF1FB69-411C-4EA0-A61E-2F4E7ED909A7}" type="slidenum">
              <a:rPr lang="zh-CN" altLang="en-US" smtClean="0"/>
              <a:pPr/>
              <a:t>21</a:t>
            </a:fld>
            <a:endParaRPr lang="zh-CN" altLang="en-US" dirty="0"/>
          </a:p>
        </p:txBody>
      </p:sp>
      <p:sp>
        <p:nvSpPr>
          <p:cNvPr id="9" name="标题 8">
            <a:extLst>
              <a:ext uri="{FF2B5EF4-FFF2-40B4-BE49-F238E27FC236}">
                <a16:creationId xmlns:a16="http://schemas.microsoft.com/office/drawing/2014/main" id="{E4BD3D73-7F0C-43EF-AE6D-4CD68755F138}"/>
              </a:ext>
            </a:extLst>
          </p:cNvPr>
          <p:cNvSpPr>
            <a:spLocks noGrp="1"/>
          </p:cNvSpPr>
          <p:nvPr>
            <p:ph type="title"/>
          </p:nvPr>
        </p:nvSpPr>
        <p:spPr/>
        <p:txBody>
          <a:bodyPr/>
          <a:lstStyle/>
          <a:p>
            <a:r>
              <a:rPr lang="zh-CN" altLang="en-US" dirty="0"/>
              <a:t>计算</a:t>
            </a:r>
            <a:r>
              <a:rPr lang="en-US" altLang="zh-CN" dirty="0"/>
              <a:t>leg ground position</a:t>
            </a:r>
            <a:endParaRPr lang="zh-CN" altLang="en-US" dirty="0"/>
          </a:p>
        </p:txBody>
      </p:sp>
      <p:sp>
        <p:nvSpPr>
          <p:cNvPr id="17" name="内容占位符 16">
            <a:extLst>
              <a:ext uri="{FF2B5EF4-FFF2-40B4-BE49-F238E27FC236}">
                <a16:creationId xmlns:a16="http://schemas.microsoft.com/office/drawing/2014/main" id="{E344CB82-ACDA-4062-8580-D91F5ACB047F}"/>
              </a:ext>
            </a:extLst>
          </p:cNvPr>
          <p:cNvSpPr>
            <a:spLocks noGrp="1"/>
          </p:cNvSpPr>
          <p:nvPr>
            <p:ph sz="quarter" idx="11"/>
          </p:nvPr>
        </p:nvSpPr>
        <p:spPr/>
        <p:txBody>
          <a:bodyPr>
            <a:normAutofit fontScale="70000" lnSpcReduction="20000"/>
          </a:bodyPr>
          <a:lstStyle/>
          <a:p>
            <a:r>
              <a:rPr lang="zh-CN" altLang="en-US" dirty="0"/>
              <a:t>针对</a:t>
            </a:r>
            <a:r>
              <a:rPr lang="en-US" altLang="zh-CN" dirty="0"/>
              <a:t>ankle</a:t>
            </a:r>
            <a:r>
              <a:rPr lang="zh-CN" altLang="en-US" dirty="0"/>
              <a:t>、</a:t>
            </a:r>
            <a:r>
              <a:rPr lang="en-US" altLang="zh-CN" dirty="0"/>
              <a:t>toe</a:t>
            </a:r>
            <a:r>
              <a:rPr lang="zh-CN" altLang="en-US" dirty="0"/>
              <a:t>关节进行在</a:t>
            </a:r>
            <a:r>
              <a:rPr lang="en-US" altLang="zh-CN" dirty="0"/>
              <a:t>up</a:t>
            </a:r>
            <a:r>
              <a:rPr lang="zh-CN" altLang="en-US" dirty="0"/>
              <a:t>方向探测地面位置法线，可以</a:t>
            </a:r>
            <a:endParaRPr lang="en-US" altLang="zh-CN" dirty="0"/>
          </a:p>
          <a:p>
            <a:pPr lvl="1"/>
            <a:r>
              <a:rPr lang="en-US" altLang="zh-CN" dirty="0"/>
              <a:t>ankle</a:t>
            </a:r>
            <a:r>
              <a:rPr lang="zh-CN" altLang="en-US" dirty="0"/>
              <a:t>（</a:t>
            </a:r>
            <a:r>
              <a:rPr lang="en-US" altLang="zh-CN" dirty="0" err="1"/>
              <a:t>raycast</a:t>
            </a:r>
            <a:r>
              <a:rPr lang="zh-CN" altLang="en-US" dirty="0"/>
              <a:t>），</a:t>
            </a:r>
            <a:r>
              <a:rPr lang="en-US" altLang="zh-CN" dirty="0"/>
              <a:t>toe</a:t>
            </a:r>
            <a:r>
              <a:rPr lang="zh-CN" altLang="en-US" dirty="0"/>
              <a:t>（</a:t>
            </a:r>
            <a:r>
              <a:rPr lang="en-US" altLang="zh-CN" dirty="0" err="1"/>
              <a:t>raycast</a:t>
            </a:r>
            <a:r>
              <a:rPr lang="en-US" altLang="zh-CN" dirty="0"/>
              <a:t>/null</a:t>
            </a:r>
            <a:r>
              <a:rPr lang="zh-CN" altLang="en-US" dirty="0"/>
              <a:t>）</a:t>
            </a:r>
            <a:endParaRPr lang="en-US" altLang="zh-CN" dirty="0"/>
          </a:p>
          <a:p>
            <a:pPr lvl="1"/>
            <a:r>
              <a:rPr lang="en-US" altLang="zh-CN" dirty="0"/>
              <a:t>ankle</a:t>
            </a:r>
            <a:r>
              <a:rPr lang="zh-CN" altLang="en-US" dirty="0"/>
              <a:t>（</a:t>
            </a:r>
            <a:r>
              <a:rPr lang="en-US" altLang="zh-CN" dirty="0" err="1"/>
              <a:t>raycast</a:t>
            </a:r>
            <a:r>
              <a:rPr lang="zh-CN" altLang="en-US" dirty="0"/>
              <a:t>），</a:t>
            </a:r>
            <a:r>
              <a:rPr lang="en-US" altLang="zh-CN" dirty="0"/>
              <a:t>toe</a:t>
            </a:r>
            <a:r>
              <a:rPr lang="zh-CN" altLang="en-US" dirty="0"/>
              <a:t>（</a:t>
            </a:r>
            <a:r>
              <a:rPr lang="en-US" altLang="zh-CN" dirty="0" err="1"/>
              <a:t>capsulecast</a:t>
            </a:r>
            <a:r>
              <a:rPr lang="zh-CN" altLang="en-US" dirty="0"/>
              <a:t>）</a:t>
            </a:r>
            <a:endParaRPr lang="en-US" altLang="zh-CN" dirty="0"/>
          </a:p>
          <a:p>
            <a:pPr lvl="1"/>
            <a:r>
              <a:rPr lang="en-US" altLang="zh-CN" dirty="0"/>
              <a:t>ankle</a:t>
            </a:r>
            <a:r>
              <a:rPr lang="zh-CN" altLang="en-US" dirty="0"/>
              <a:t>（</a:t>
            </a:r>
            <a:r>
              <a:rPr lang="en-US" altLang="zh-CN" dirty="0" err="1"/>
              <a:t>raycast</a:t>
            </a:r>
            <a:r>
              <a:rPr lang="zh-CN" altLang="en-US" dirty="0"/>
              <a:t>），</a:t>
            </a:r>
            <a:r>
              <a:rPr lang="en-US" altLang="zh-CN" dirty="0"/>
              <a:t>toe</a:t>
            </a:r>
            <a:r>
              <a:rPr lang="zh-CN" altLang="en-US" dirty="0"/>
              <a:t>（</a:t>
            </a:r>
            <a:r>
              <a:rPr lang="en-US" altLang="zh-CN" dirty="0" err="1"/>
              <a:t>boxcast</a:t>
            </a:r>
            <a:r>
              <a:rPr lang="zh-CN" altLang="en-US" dirty="0"/>
              <a:t>）</a:t>
            </a:r>
            <a:endParaRPr lang="en-US" altLang="zh-CN" dirty="0"/>
          </a:p>
          <a:p>
            <a:pPr lvl="1"/>
            <a:r>
              <a:rPr lang="en-US" altLang="zh-CN" dirty="0"/>
              <a:t>……</a:t>
            </a:r>
          </a:p>
          <a:p>
            <a:r>
              <a:rPr lang="zh-CN" altLang="en-US" dirty="0"/>
              <a:t>额外情况</a:t>
            </a:r>
            <a:endParaRPr lang="en-US" altLang="zh-CN" dirty="0"/>
          </a:p>
          <a:p>
            <a:pPr lvl="1"/>
            <a:r>
              <a:rPr lang="en-US" altLang="zh-CN" dirty="0"/>
              <a:t>up</a:t>
            </a:r>
            <a:r>
              <a:rPr lang="zh-CN" altLang="en-US" dirty="0"/>
              <a:t>方向不一定是竖直向上</a:t>
            </a:r>
            <a:endParaRPr lang="en-US" altLang="zh-CN" dirty="0"/>
          </a:p>
          <a:p>
            <a:pPr lvl="1"/>
            <a:r>
              <a:rPr lang="zh-CN" altLang="en-US" dirty="0"/>
              <a:t>台阶（</a:t>
            </a:r>
            <a:r>
              <a:rPr lang="en-US" altLang="zh-CN" dirty="0"/>
              <a:t>toe</a:t>
            </a:r>
            <a:r>
              <a:rPr lang="zh-CN" altLang="en-US" dirty="0"/>
              <a:t>在台阶上，</a:t>
            </a:r>
            <a:r>
              <a:rPr lang="en-US" altLang="zh-CN" dirty="0"/>
              <a:t>ankle</a:t>
            </a:r>
            <a:r>
              <a:rPr lang="zh-CN" altLang="en-US" dirty="0"/>
              <a:t>在台阶下；）</a:t>
            </a:r>
            <a:endParaRPr lang="en-US" altLang="zh-CN" dirty="0"/>
          </a:p>
          <a:p>
            <a:pPr lvl="1"/>
            <a:r>
              <a:rPr lang="zh-CN" altLang="en-US" dirty="0"/>
              <a:t>断崖</a:t>
            </a:r>
            <a:endParaRPr lang="en-US" altLang="zh-CN" dirty="0"/>
          </a:p>
          <a:p>
            <a:r>
              <a:rPr lang="zh-CN" altLang="en-US" dirty="0"/>
              <a:t>输出：</a:t>
            </a:r>
            <a:endParaRPr lang="en-US" altLang="zh-CN" dirty="0"/>
          </a:p>
          <a:p>
            <a:pPr lvl="1"/>
            <a:r>
              <a:rPr lang="zh-CN" altLang="en-US" dirty="0"/>
              <a:t>该</a:t>
            </a:r>
            <a:r>
              <a:rPr lang="en-US" altLang="zh-CN" dirty="0"/>
              <a:t>leg</a:t>
            </a:r>
            <a:r>
              <a:rPr lang="zh-CN" altLang="en-US" dirty="0"/>
              <a:t>的地面</a:t>
            </a:r>
            <a:r>
              <a:rPr lang="en-US" altLang="zh-CN" dirty="0"/>
              <a:t>position</a:t>
            </a:r>
            <a:r>
              <a:rPr lang="zh-CN" altLang="en-US" dirty="0"/>
              <a:t>、以及该</a:t>
            </a:r>
            <a:r>
              <a:rPr lang="en-US" altLang="zh-CN" dirty="0"/>
              <a:t>leg</a:t>
            </a:r>
            <a:r>
              <a:rPr lang="zh-CN" altLang="en-US" dirty="0"/>
              <a:t>的</a:t>
            </a:r>
            <a:r>
              <a:rPr lang="en-US" altLang="zh-CN" dirty="0"/>
              <a:t>normal</a:t>
            </a:r>
          </a:p>
          <a:p>
            <a:endParaRPr lang="en-US" altLang="zh-CN" dirty="0"/>
          </a:p>
        </p:txBody>
      </p:sp>
      <p:pic>
        <p:nvPicPr>
          <p:cNvPr id="21" name="图片 20">
            <a:extLst>
              <a:ext uri="{FF2B5EF4-FFF2-40B4-BE49-F238E27FC236}">
                <a16:creationId xmlns:a16="http://schemas.microsoft.com/office/drawing/2014/main" id="{52676CF6-5BB8-4BC2-BEDB-9553FC8265F9}"/>
              </a:ext>
            </a:extLst>
          </p:cNvPr>
          <p:cNvPicPr>
            <a:picLocks noChangeAspect="1"/>
          </p:cNvPicPr>
          <p:nvPr/>
        </p:nvPicPr>
        <p:blipFill>
          <a:blip r:embed="rId2"/>
          <a:stretch>
            <a:fillRect/>
          </a:stretch>
        </p:blipFill>
        <p:spPr>
          <a:xfrm>
            <a:off x="7779103" y="3253509"/>
            <a:ext cx="3296856" cy="1543209"/>
          </a:xfrm>
          <a:prstGeom prst="rect">
            <a:avLst/>
          </a:prstGeom>
        </p:spPr>
      </p:pic>
    </p:spTree>
    <p:extLst>
      <p:ext uri="{BB962C8B-B14F-4D97-AF65-F5344CB8AC3E}">
        <p14:creationId xmlns:p14="http://schemas.microsoft.com/office/powerpoint/2010/main" val="10638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6A5649D-DD13-4030-A768-FDECFCE9BDCE}"/>
              </a:ext>
            </a:extLst>
          </p:cNvPr>
          <p:cNvSpPr>
            <a:spLocks noGrp="1"/>
          </p:cNvSpPr>
          <p:nvPr>
            <p:ph type="sldNum" sz="quarter" idx="10"/>
          </p:nvPr>
        </p:nvSpPr>
        <p:spPr/>
        <p:txBody>
          <a:bodyPr/>
          <a:lstStyle/>
          <a:p>
            <a:fld id="{9BF1FB69-411C-4EA0-A61E-2F4E7ED909A7}" type="slidenum">
              <a:rPr lang="zh-CN" altLang="en-US" smtClean="0"/>
              <a:pPr/>
              <a:t>22</a:t>
            </a:fld>
            <a:endParaRPr lang="zh-CN" altLang="en-US" dirty="0"/>
          </a:p>
        </p:txBody>
      </p:sp>
      <p:sp>
        <p:nvSpPr>
          <p:cNvPr id="4" name="标题 3">
            <a:extLst>
              <a:ext uri="{FF2B5EF4-FFF2-40B4-BE49-F238E27FC236}">
                <a16:creationId xmlns:a16="http://schemas.microsoft.com/office/drawing/2014/main" id="{71A7BE0B-563D-4F47-8F5E-1C66173ACBE7}"/>
              </a:ext>
            </a:extLst>
          </p:cNvPr>
          <p:cNvSpPr>
            <a:spLocks noGrp="1"/>
          </p:cNvSpPr>
          <p:nvPr>
            <p:ph type="title"/>
          </p:nvPr>
        </p:nvSpPr>
        <p:spPr/>
        <p:txBody>
          <a:bodyPr/>
          <a:lstStyle/>
          <a:p>
            <a:r>
              <a:rPr lang="zh-CN" altLang="en-US" dirty="0"/>
              <a:t>多足动物</a:t>
            </a:r>
            <a:r>
              <a:rPr lang="en-US" altLang="zh-CN" dirty="0"/>
              <a:t>Foot IK</a:t>
            </a:r>
            <a:r>
              <a:rPr lang="zh-CN" altLang="en-US" dirty="0"/>
              <a:t>的</a:t>
            </a:r>
            <a:r>
              <a:rPr lang="en-US" altLang="zh-CN" dirty="0"/>
              <a:t>Body</a:t>
            </a:r>
            <a:r>
              <a:rPr lang="zh-CN" altLang="en-US" dirty="0"/>
              <a:t>位姿估计</a:t>
            </a:r>
          </a:p>
        </p:txBody>
      </p:sp>
      <p:sp>
        <p:nvSpPr>
          <p:cNvPr id="2" name="内容占位符 1">
            <a:extLst>
              <a:ext uri="{FF2B5EF4-FFF2-40B4-BE49-F238E27FC236}">
                <a16:creationId xmlns:a16="http://schemas.microsoft.com/office/drawing/2014/main" id="{137D9E48-0078-49B9-A256-F8605470ADC8}"/>
              </a:ext>
            </a:extLst>
          </p:cNvPr>
          <p:cNvSpPr>
            <a:spLocks noGrp="1"/>
          </p:cNvSpPr>
          <p:nvPr>
            <p:ph sz="quarter" idx="11"/>
          </p:nvPr>
        </p:nvSpPr>
        <p:spPr/>
        <p:txBody>
          <a:bodyPr>
            <a:normAutofit lnSpcReduction="10000"/>
          </a:bodyPr>
          <a:lstStyle/>
          <a:p>
            <a:r>
              <a:rPr lang="zh-CN" altLang="en-US" dirty="0"/>
              <a:t>根据地形计算</a:t>
            </a:r>
            <a:r>
              <a:rPr lang="en-US" altLang="zh-CN" dirty="0"/>
              <a:t>legs</a:t>
            </a:r>
            <a:r>
              <a:rPr lang="zh-CN" altLang="en-US" dirty="0"/>
              <a:t>位置，估计角色驱赶（</a:t>
            </a:r>
            <a:r>
              <a:rPr lang="en-US" altLang="zh-CN" dirty="0"/>
              <a:t>body</a:t>
            </a:r>
            <a:r>
              <a:rPr lang="zh-CN" altLang="en-US" dirty="0"/>
              <a:t>）朝向</a:t>
            </a:r>
            <a:endParaRPr lang="en-US" altLang="zh-CN" dirty="0"/>
          </a:p>
          <a:p>
            <a:r>
              <a:rPr lang="zh-CN" altLang="en-US" dirty="0"/>
              <a:t>由于脚踝生理自由度原因，其可以分为：</a:t>
            </a:r>
            <a:endParaRPr lang="en-US" altLang="zh-CN" dirty="0"/>
          </a:p>
          <a:p>
            <a:pPr lvl="1"/>
            <a:r>
              <a:rPr lang="en-US" altLang="zh-CN" dirty="0"/>
              <a:t>ALIGN_NONE</a:t>
            </a:r>
          </a:p>
          <a:p>
            <a:pPr lvl="2"/>
            <a:r>
              <a:rPr lang="en-US" altLang="zh-CN" dirty="0"/>
              <a:t>body</a:t>
            </a:r>
            <a:r>
              <a:rPr lang="zh-CN" altLang="en-US" dirty="0"/>
              <a:t>朝向不可改变，例如：人</a:t>
            </a:r>
            <a:endParaRPr lang="en-US" altLang="zh-CN" dirty="0"/>
          </a:p>
          <a:p>
            <a:pPr lvl="1"/>
            <a:r>
              <a:rPr lang="en-US" altLang="zh-CN" dirty="0"/>
              <a:t>ALIGN_FORWARD</a:t>
            </a:r>
          </a:p>
          <a:p>
            <a:pPr lvl="2"/>
            <a:r>
              <a:rPr lang="en-US" altLang="zh-CN" dirty="0"/>
              <a:t>body</a:t>
            </a:r>
            <a:r>
              <a:rPr lang="zh-CN" altLang="en-US" dirty="0"/>
              <a:t>只可调整</a:t>
            </a:r>
            <a:r>
              <a:rPr lang="en-US" altLang="zh-CN" dirty="0"/>
              <a:t>forward</a:t>
            </a:r>
            <a:r>
              <a:rPr lang="zh-CN" altLang="en-US" dirty="0"/>
              <a:t>上下朝向，例如：马，狗</a:t>
            </a:r>
            <a:endParaRPr lang="en-US" altLang="zh-CN" dirty="0"/>
          </a:p>
          <a:p>
            <a:pPr lvl="1"/>
            <a:r>
              <a:rPr lang="en-US" altLang="zh-CN" dirty="0"/>
              <a:t>ALIGN_FORWARD_RIGHT</a:t>
            </a:r>
          </a:p>
          <a:p>
            <a:pPr lvl="2"/>
            <a:r>
              <a:rPr lang="en-US" altLang="zh-CN" dirty="0"/>
              <a:t>body</a:t>
            </a:r>
            <a:r>
              <a:rPr lang="zh-CN" altLang="en-US" dirty="0"/>
              <a:t>可以随意调整，例如：蜘蛛</a:t>
            </a:r>
          </a:p>
        </p:txBody>
      </p:sp>
      <p:pic>
        <p:nvPicPr>
          <p:cNvPr id="13" name="图片 12">
            <a:extLst>
              <a:ext uri="{FF2B5EF4-FFF2-40B4-BE49-F238E27FC236}">
                <a16:creationId xmlns:a16="http://schemas.microsoft.com/office/drawing/2014/main" id="{CDED31B6-A4BA-493B-91FC-D6F2F03A43BA}"/>
              </a:ext>
            </a:extLst>
          </p:cNvPr>
          <p:cNvPicPr>
            <a:picLocks noChangeAspect="1"/>
          </p:cNvPicPr>
          <p:nvPr/>
        </p:nvPicPr>
        <p:blipFill>
          <a:blip r:embed="rId2"/>
          <a:stretch>
            <a:fillRect/>
          </a:stretch>
        </p:blipFill>
        <p:spPr>
          <a:xfrm rot="20118609">
            <a:off x="8989252" y="1264588"/>
            <a:ext cx="2335193" cy="1044383"/>
          </a:xfrm>
          <a:prstGeom prst="rect">
            <a:avLst/>
          </a:prstGeom>
        </p:spPr>
      </p:pic>
      <p:pic>
        <p:nvPicPr>
          <p:cNvPr id="18" name="图片 17">
            <a:extLst>
              <a:ext uri="{FF2B5EF4-FFF2-40B4-BE49-F238E27FC236}">
                <a16:creationId xmlns:a16="http://schemas.microsoft.com/office/drawing/2014/main" id="{789DF137-928D-46AE-B89E-95FB3FF901BF}"/>
              </a:ext>
            </a:extLst>
          </p:cNvPr>
          <p:cNvPicPr>
            <a:picLocks noChangeAspect="1"/>
          </p:cNvPicPr>
          <p:nvPr/>
        </p:nvPicPr>
        <p:blipFill>
          <a:blip r:embed="rId3"/>
          <a:stretch>
            <a:fillRect/>
          </a:stretch>
        </p:blipFill>
        <p:spPr>
          <a:xfrm>
            <a:off x="9398343" y="4683870"/>
            <a:ext cx="1955457" cy="1645493"/>
          </a:xfrm>
          <a:prstGeom prst="rect">
            <a:avLst/>
          </a:prstGeom>
        </p:spPr>
      </p:pic>
      <p:pic>
        <p:nvPicPr>
          <p:cNvPr id="20" name="图片 19">
            <a:extLst>
              <a:ext uri="{FF2B5EF4-FFF2-40B4-BE49-F238E27FC236}">
                <a16:creationId xmlns:a16="http://schemas.microsoft.com/office/drawing/2014/main" id="{141B8C07-014B-407D-8349-CA23CA0E92FF}"/>
              </a:ext>
            </a:extLst>
          </p:cNvPr>
          <p:cNvPicPr>
            <a:picLocks noChangeAspect="1"/>
          </p:cNvPicPr>
          <p:nvPr/>
        </p:nvPicPr>
        <p:blipFill>
          <a:blip r:embed="rId4"/>
          <a:stretch>
            <a:fillRect/>
          </a:stretch>
        </p:blipFill>
        <p:spPr>
          <a:xfrm rot="19741663">
            <a:off x="8956278" y="2950645"/>
            <a:ext cx="2839584" cy="606253"/>
          </a:xfrm>
          <a:prstGeom prst="rect">
            <a:avLst/>
          </a:prstGeom>
        </p:spPr>
      </p:pic>
    </p:spTree>
    <p:extLst>
      <p:ext uri="{BB962C8B-B14F-4D97-AF65-F5344CB8AC3E}">
        <p14:creationId xmlns:p14="http://schemas.microsoft.com/office/powerpoint/2010/main" val="3391115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6A46AB3-ACBE-4AF1-9AD0-D6FC1F7CB213}"/>
              </a:ext>
            </a:extLst>
          </p:cNvPr>
          <p:cNvSpPr>
            <a:spLocks noGrp="1"/>
          </p:cNvSpPr>
          <p:nvPr>
            <p:ph type="sldNum" sz="quarter" idx="10"/>
          </p:nvPr>
        </p:nvSpPr>
        <p:spPr/>
        <p:txBody>
          <a:bodyPr/>
          <a:lstStyle/>
          <a:p>
            <a:fld id="{9BF1FB69-411C-4EA0-A61E-2F4E7ED909A7}" type="slidenum">
              <a:rPr lang="zh-CN" altLang="en-US" smtClean="0"/>
              <a:pPr/>
              <a:t>23</a:t>
            </a:fld>
            <a:endParaRPr lang="zh-CN" altLang="en-US" dirty="0"/>
          </a:p>
        </p:txBody>
      </p:sp>
      <p:sp>
        <p:nvSpPr>
          <p:cNvPr id="4" name="标题 3">
            <a:extLst>
              <a:ext uri="{FF2B5EF4-FFF2-40B4-BE49-F238E27FC236}">
                <a16:creationId xmlns:a16="http://schemas.microsoft.com/office/drawing/2014/main" id="{355A778C-123E-4D4B-9B80-FBCCE4E4C6CD}"/>
              </a:ext>
            </a:extLst>
          </p:cNvPr>
          <p:cNvSpPr>
            <a:spLocks noGrp="1"/>
          </p:cNvSpPr>
          <p:nvPr>
            <p:ph type="title"/>
          </p:nvPr>
        </p:nvSpPr>
        <p:spPr/>
        <p:txBody>
          <a:bodyPr/>
          <a:lstStyle/>
          <a:p>
            <a:r>
              <a:rPr lang="en-US" altLang="zh-CN" dirty="0"/>
              <a:t>ALIGN_FORWARD</a:t>
            </a:r>
            <a:endParaRPr lang="zh-CN" altLang="en-US" dirty="0"/>
          </a:p>
        </p:txBody>
      </p:sp>
      <mc:AlternateContent xmlns:mc="http://schemas.openxmlformats.org/markup-compatibility/2006" xmlns:a14="http://schemas.microsoft.com/office/drawing/2010/main">
        <mc:Choice Requires="a14">
          <p:sp>
            <p:nvSpPr>
              <p:cNvPr id="21" name="内容占位符 20">
                <a:extLst>
                  <a:ext uri="{FF2B5EF4-FFF2-40B4-BE49-F238E27FC236}">
                    <a16:creationId xmlns:a16="http://schemas.microsoft.com/office/drawing/2014/main" id="{16464531-E755-4A05-9126-4AC1DB42AE2F}"/>
                  </a:ext>
                </a:extLst>
              </p:cNvPr>
              <p:cNvSpPr>
                <a:spLocks noGrp="1"/>
              </p:cNvSpPr>
              <p:nvPr>
                <p:ph sz="quarter" idx="11"/>
              </p:nvPr>
            </p:nvSpPr>
            <p:spPr/>
            <p:txBody>
              <a:bodyPr/>
              <a:lstStyle/>
              <a:p>
                <a:r>
                  <a:rPr lang="en-US" altLang="zh-CN" dirty="0"/>
                  <a:t>least squares </a:t>
                </a:r>
                <a:r>
                  <a:rPr lang="zh-CN" altLang="en-US" dirty="0"/>
                  <a:t>＋ </a:t>
                </a:r>
                <a:r>
                  <a:rPr lang="en-US" altLang="zh-CN" dirty="0"/>
                  <a:t>forward</a:t>
                </a:r>
              </a:p>
              <a:p>
                <a:pPr lvl="1"/>
                <a:r>
                  <a:rPr lang="zh-CN" altLang="en-US" dirty="0"/>
                  <a:t>各个脚的地面点投影至</a:t>
                </a:r>
                <a:r>
                  <a:rPr lang="en-US" altLang="zh-CN" dirty="0" err="1"/>
                  <a:t>forward_up</a:t>
                </a:r>
                <a:r>
                  <a:rPr lang="zh-CN" altLang="en-US" dirty="0"/>
                  <a:t>平面</a:t>
                </a:r>
                <a:endParaRPr lang="en-US" altLang="zh-CN" dirty="0"/>
              </a:p>
              <a:p>
                <a:pPr lvl="1"/>
                <a:r>
                  <a:rPr lang="zh-CN" altLang="en-US" noProof="0" dirty="0"/>
                  <a:t>构造</a:t>
                </a:r>
                <a:r>
                  <a:rPr lang="en-US" altLang="zh-CN" dirty="0"/>
                  <a:t>forward</a:t>
                </a:r>
                <a:r>
                  <a:rPr lang="zh-CN" altLang="en-US" noProof="0" dirty="0"/>
                  <a:t>直线</a:t>
                </a:r>
                <a:r>
                  <a:rPr lang="en-US" altLang="zh-CN" noProof="0" dirty="0"/>
                  <a:t>	</a:t>
                </a:r>
                <a14:m>
                  <m:oMath xmlns:m="http://schemas.openxmlformats.org/officeDocument/2006/math">
                    <m:r>
                      <a:rPr lang="en-US" altLang="zh-CN" b="0" i="1" noProof="0" smtClean="0">
                        <a:latin typeface="Cambria Math" panose="02040503050406030204" pitchFamily="18" charset="0"/>
                      </a:rPr>
                      <m:t>𝑦</m:t>
                    </m:r>
                    <m:r>
                      <a:rPr lang="en-US" altLang="zh-CN" b="0" i="1" noProof="0" smtClean="0">
                        <a:latin typeface="Cambria Math" panose="02040503050406030204" pitchFamily="18" charset="0"/>
                      </a:rPr>
                      <m:t>=</m:t>
                    </m:r>
                    <m:r>
                      <a:rPr lang="en-US" altLang="zh-CN" b="0" i="1" noProof="0" smtClean="0">
                        <a:latin typeface="Cambria Math" panose="02040503050406030204" pitchFamily="18" charset="0"/>
                      </a:rPr>
                      <m:t>𝑎𝑥</m:t>
                    </m:r>
                    <m:r>
                      <a:rPr lang="en-US" altLang="zh-CN" b="0" i="1" noProof="0" smtClean="0">
                        <a:latin typeface="Cambria Math" panose="02040503050406030204" pitchFamily="18" charset="0"/>
                      </a:rPr>
                      <m:t>+</m:t>
                    </m:r>
                    <m:r>
                      <a:rPr lang="en-US" altLang="zh-CN" b="0" i="1" noProof="0" smtClean="0">
                        <a:latin typeface="Cambria Math" panose="02040503050406030204" pitchFamily="18" charset="0"/>
                      </a:rPr>
                      <m:t>𝑏</m:t>
                    </m:r>
                  </m:oMath>
                </a14:m>
                <a:endParaRPr lang="en-US" altLang="zh-CN" b="0" noProof="0" dirty="0"/>
              </a:p>
              <a:p>
                <a:pPr lvl="1"/>
                <a:r>
                  <a:rPr lang="en-US" altLang="zh-CN" noProof="0" dirty="0"/>
                  <a:t>least squares </a:t>
                </a:r>
                <a:r>
                  <a:rPr lang="zh-CN" altLang="en-US" noProof="0" dirty="0"/>
                  <a:t>求解</a:t>
                </a:r>
                <a:endParaRPr lang="en-US" altLang="zh-CN" noProof="0" dirty="0"/>
              </a:p>
              <a:p>
                <a:pPr lvl="1"/>
                <a14:m>
                  <m:oMath xmlns:m="http://schemas.openxmlformats.org/officeDocument/2006/math">
                    <m:d>
                      <m:dPr>
                        <m:begChr m:val="["/>
                        <m:endChr m:val="]"/>
                        <m:ctrlPr>
                          <a:rPr lang="en-US" altLang="zh-CN" i="1" noProof="0" smtClean="0">
                            <a:latin typeface="Cambria Math" panose="02040503050406030204" pitchFamily="18" charset="0"/>
                          </a:rPr>
                        </m:ctrlPr>
                      </m:dPr>
                      <m:e>
                        <m:m>
                          <m:mPr>
                            <m:mcs>
                              <m:mc>
                                <m:mcPr>
                                  <m:count m:val="2"/>
                                  <m:mcJc m:val="center"/>
                                </m:mcPr>
                              </m:mc>
                            </m:mcs>
                            <m:ctrlPr>
                              <a:rPr lang="en-US" altLang="zh-CN" i="1" noProof="0" smtClean="0">
                                <a:latin typeface="Cambria Math" panose="02040503050406030204" pitchFamily="18" charset="0"/>
                              </a:rPr>
                            </m:ctrlPr>
                          </m:mPr>
                          <m:mr>
                            <m:e>
                              <m:sSup>
                                <m:sSupPr>
                                  <m:ctrlPr>
                                    <a:rPr lang="en-US" altLang="zh-CN" i="1" noProof="0" smtClean="0">
                                      <a:latin typeface="Cambria Math" panose="02040503050406030204" pitchFamily="18" charset="0"/>
                                    </a:rPr>
                                  </m:ctrlPr>
                                </m:sSupPr>
                                <m:e>
                                  <m:r>
                                    <a:rPr lang="en-US" altLang="zh-CN" noProof="0" smtClean="0">
                                      <a:latin typeface="Cambria Math" panose="02040503050406030204" pitchFamily="18" charset="0"/>
                                    </a:rPr>
                                    <m:t>𝑥</m:t>
                                  </m:r>
                                </m:e>
                                <m:sup>
                                  <m:r>
                                    <a:rPr lang="en-US" altLang="zh-CN" noProof="0" smtClean="0">
                                      <a:latin typeface="Cambria Math" panose="02040503050406030204" pitchFamily="18" charset="0"/>
                                    </a:rPr>
                                    <m:t>2</m:t>
                                  </m:r>
                                </m:sup>
                              </m:sSup>
                            </m:e>
                            <m:e>
                              <m:r>
                                <a:rPr lang="en-US" altLang="zh-CN" noProof="0" smtClean="0">
                                  <a:latin typeface="Cambria Math" panose="02040503050406030204" pitchFamily="18" charset="0"/>
                                </a:rPr>
                                <m:t>𝑥</m:t>
                              </m:r>
                            </m:e>
                          </m:mr>
                          <m:mr>
                            <m:e>
                              <m:r>
                                <a:rPr lang="en-US" altLang="zh-CN" noProof="0" smtClean="0">
                                  <a:latin typeface="Cambria Math" panose="02040503050406030204" pitchFamily="18" charset="0"/>
                                </a:rPr>
                                <m:t>𝑥</m:t>
                              </m:r>
                            </m:e>
                            <m:e>
                              <m:r>
                                <a:rPr lang="en-US" altLang="zh-CN" noProof="0" smtClean="0">
                                  <a:latin typeface="Cambria Math" panose="02040503050406030204" pitchFamily="18" charset="0"/>
                                </a:rPr>
                                <m:t>𝑛</m:t>
                              </m:r>
                            </m:e>
                          </m:mr>
                        </m:m>
                      </m:e>
                    </m:d>
                    <m:d>
                      <m:dPr>
                        <m:begChr m:val="["/>
                        <m:endChr m:val="]"/>
                        <m:ctrlPr>
                          <a:rPr lang="en-US" altLang="zh-CN" i="1" noProof="0" smtClean="0">
                            <a:latin typeface="Cambria Math" panose="02040503050406030204" pitchFamily="18" charset="0"/>
                          </a:rPr>
                        </m:ctrlPr>
                      </m:dPr>
                      <m:e>
                        <m:m>
                          <m:mPr>
                            <m:mcs>
                              <m:mc>
                                <m:mcPr>
                                  <m:count m:val="1"/>
                                  <m:mcJc m:val="center"/>
                                </m:mcPr>
                              </m:mc>
                            </m:mcs>
                            <m:ctrlPr>
                              <a:rPr lang="en-US" altLang="zh-CN" i="1" noProof="0" smtClean="0">
                                <a:latin typeface="Cambria Math" panose="02040503050406030204" pitchFamily="18" charset="0"/>
                              </a:rPr>
                            </m:ctrlPr>
                          </m:mPr>
                          <m:mr>
                            <m:e>
                              <m:r>
                                <m:rPr>
                                  <m:brk m:alnAt="7"/>
                                </m:rPr>
                                <a:rPr lang="en-US" altLang="zh-CN" noProof="0" smtClean="0">
                                  <a:latin typeface="Cambria Math" panose="02040503050406030204" pitchFamily="18" charset="0"/>
                                </a:rPr>
                                <m:t>𝑎</m:t>
                              </m:r>
                            </m:e>
                          </m:mr>
                          <m:mr>
                            <m:e>
                              <m:r>
                                <a:rPr lang="en-US" altLang="zh-CN" noProof="0" smtClean="0">
                                  <a:latin typeface="Cambria Math" panose="02040503050406030204" pitchFamily="18" charset="0"/>
                                </a:rPr>
                                <m:t>𝑏</m:t>
                              </m:r>
                            </m:e>
                          </m:mr>
                        </m:m>
                      </m:e>
                    </m:d>
                    <m:r>
                      <a:rPr lang="en-US" altLang="zh-CN" noProof="0" smtClean="0">
                        <a:latin typeface="Cambria Math" panose="02040503050406030204" pitchFamily="18" charset="0"/>
                      </a:rPr>
                      <m:t>=</m:t>
                    </m:r>
                    <m:d>
                      <m:dPr>
                        <m:begChr m:val="["/>
                        <m:endChr m:val="]"/>
                        <m:ctrlPr>
                          <a:rPr lang="en-US" altLang="zh-CN" i="1" noProof="0" smtClean="0">
                            <a:latin typeface="Cambria Math" panose="02040503050406030204" pitchFamily="18" charset="0"/>
                          </a:rPr>
                        </m:ctrlPr>
                      </m:dPr>
                      <m:e>
                        <m:m>
                          <m:mPr>
                            <m:mcs>
                              <m:mc>
                                <m:mcPr>
                                  <m:count m:val="1"/>
                                  <m:mcJc m:val="center"/>
                                </m:mcPr>
                              </m:mc>
                            </m:mcs>
                            <m:ctrlPr>
                              <a:rPr lang="en-US" altLang="zh-CN" i="1" noProof="0" smtClean="0">
                                <a:latin typeface="Cambria Math" panose="02040503050406030204" pitchFamily="18" charset="0"/>
                              </a:rPr>
                            </m:ctrlPr>
                          </m:mPr>
                          <m:mr>
                            <m:e>
                              <m:r>
                                <m:rPr>
                                  <m:brk m:alnAt="7"/>
                                </m:rPr>
                                <a:rPr lang="en-US" altLang="zh-CN" noProof="0" smtClean="0">
                                  <a:latin typeface="Cambria Math" panose="02040503050406030204" pitchFamily="18" charset="0"/>
                                </a:rPr>
                                <m:t>𝑥</m:t>
                              </m:r>
                              <m:r>
                                <a:rPr lang="en-US" altLang="zh-CN" noProof="0" smtClean="0">
                                  <a:latin typeface="Cambria Math" panose="02040503050406030204" pitchFamily="18" charset="0"/>
                                </a:rPr>
                                <m:t>𝑦</m:t>
                              </m:r>
                            </m:e>
                          </m:mr>
                          <m:mr>
                            <m:e>
                              <m:r>
                                <a:rPr lang="en-US" altLang="zh-CN" noProof="0" smtClean="0">
                                  <a:latin typeface="Cambria Math" panose="02040503050406030204" pitchFamily="18" charset="0"/>
                                </a:rPr>
                                <m:t>𝑦</m:t>
                              </m:r>
                            </m:e>
                          </m:mr>
                        </m:m>
                      </m:e>
                    </m:d>
                  </m:oMath>
                </a14:m>
                <a:endParaRPr lang="en-US" altLang="zh-CN" dirty="0"/>
              </a:p>
              <a:p>
                <a:pPr lvl="1"/>
                <a:endParaRPr lang="zh-CN" altLang="en-US" dirty="0"/>
              </a:p>
              <a:p>
                <a:endParaRPr lang="zh-CN" altLang="en-US" dirty="0"/>
              </a:p>
            </p:txBody>
          </p:sp>
        </mc:Choice>
        <mc:Fallback xmlns="">
          <p:sp>
            <p:nvSpPr>
              <p:cNvPr id="21" name="内容占位符 20">
                <a:extLst>
                  <a:ext uri="{FF2B5EF4-FFF2-40B4-BE49-F238E27FC236}">
                    <a16:creationId xmlns:a16="http://schemas.microsoft.com/office/drawing/2014/main" id="{16464531-E755-4A05-9126-4AC1DB42AE2F}"/>
                  </a:ext>
                </a:extLst>
              </p:cNvPr>
              <p:cNvSpPr>
                <a:spLocks noGrp="1" noRot="1" noChangeAspect="1" noMove="1" noResize="1" noEditPoints="1" noAdjustHandles="1" noChangeArrowheads="1" noChangeShapeType="1" noTextEdit="1"/>
              </p:cNvSpPr>
              <p:nvPr>
                <p:ph sz="quarter" idx="11"/>
              </p:nvPr>
            </p:nvSpPr>
            <p:spPr>
              <a:blipFill>
                <a:blip r:embed="rId2"/>
                <a:stretch>
                  <a:fillRect l="-812"/>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24926B55-8794-403C-B7AF-9338F60D3FC8}"/>
              </a:ext>
            </a:extLst>
          </p:cNvPr>
          <p:cNvPicPr>
            <a:picLocks noChangeAspect="1"/>
          </p:cNvPicPr>
          <p:nvPr/>
        </p:nvPicPr>
        <p:blipFill>
          <a:blip r:embed="rId3"/>
          <a:stretch>
            <a:fillRect/>
          </a:stretch>
        </p:blipFill>
        <p:spPr>
          <a:xfrm>
            <a:off x="7668491" y="2196235"/>
            <a:ext cx="2787073" cy="3292875"/>
          </a:xfrm>
          <a:prstGeom prst="rect">
            <a:avLst/>
          </a:prstGeom>
        </p:spPr>
      </p:pic>
    </p:spTree>
    <p:extLst>
      <p:ext uri="{BB962C8B-B14F-4D97-AF65-F5344CB8AC3E}">
        <p14:creationId xmlns:p14="http://schemas.microsoft.com/office/powerpoint/2010/main" val="3102648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9BCEF45-A83D-45CF-8BF8-4E486F62D33E}"/>
                  </a:ext>
                </a:extLst>
              </p:cNvPr>
              <p:cNvSpPr>
                <a:spLocks noGrp="1"/>
              </p:cNvSpPr>
              <p:nvPr>
                <p:ph sz="half" idx="1"/>
              </p:nvPr>
            </p:nvSpPr>
            <p:spPr/>
            <p:txBody>
              <a:bodyPr/>
              <a:lstStyle/>
              <a:p>
                <a:r>
                  <a:rPr lang="en-US" altLang="zh-CN" dirty="0"/>
                  <a:t>body</a:t>
                </a:r>
                <a:r>
                  <a:rPr lang="zh-CN" altLang="en-US" dirty="0"/>
                  <a:t>的位置偏移</a:t>
                </a:r>
                <a:endParaRPr lang="en-US" altLang="zh-CN" dirty="0"/>
              </a:p>
              <a:p>
                <a:pPr lvl="1"/>
                <a:r>
                  <a:rPr lang="zh-CN" altLang="en-US" dirty="0"/>
                  <a:t>求解所有</a:t>
                </a:r>
                <a:r>
                  <a:rPr lang="en-US" altLang="zh-CN" dirty="0"/>
                  <a:t>leg</a:t>
                </a:r>
                <a:r>
                  <a:rPr lang="zh-CN" altLang="en-US" dirty="0"/>
                  <a:t>的</a:t>
                </a:r>
                <a:r>
                  <a:rPr lang="en-US" altLang="zh-CN" dirty="0"/>
                  <a:t>pos</a:t>
                </a:r>
                <a:r>
                  <a:rPr lang="zh-CN" altLang="en-US" dirty="0"/>
                  <a:t>的</a:t>
                </a:r>
                <a:r>
                  <a:rPr lang="en-US" altLang="zh-CN" dirty="0"/>
                  <a:t>centroid</a:t>
                </a:r>
              </a:p>
              <a:p>
                <a:r>
                  <a:rPr lang="en-US" altLang="zh-CN" dirty="0"/>
                  <a:t>body</a:t>
                </a:r>
                <a:r>
                  <a:rPr lang="zh-CN" altLang="en-US" dirty="0"/>
                  <a:t>的朝向</a:t>
                </a:r>
                <a:endParaRPr lang="en-US" altLang="zh-CN" dirty="0"/>
              </a:p>
              <a:p>
                <a:pPr lvl="1"/>
                <a:r>
                  <a:rPr lang="zh-CN" altLang="en-US" dirty="0"/>
                  <a:t>针对每只脚求解</a:t>
                </a:r>
                <a14:m>
                  <m:oMath xmlns:m="http://schemas.openxmlformats.org/officeDocument/2006/math">
                    <m:r>
                      <a:rPr lang="en-US" altLang="zh-CN" dirty="0" smtClean="0">
                        <a:latin typeface="Cambria Math" panose="02040503050406030204" pitchFamily="18" charset="0"/>
                      </a:rPr>
                      <m:t>𝒅</m:t>
                    </m:r>
                    <m:r>
                      <a:rPr lang="en-US" altLang="zh-CN" dirty="0" smtClean="0">
                        <a:latin typeface="Cambria Math" panose="02040503050406030204" pitchFamily="18" charset="0"/>
                      </a:rPr>
                      <m:t>𝟐</m:t>
                    </m:r>
                  </m:oMath>
                </a14:m>
                <a:r>
                  <a:rPr lang="zh-CN" altLang="en-US" dirty="0"/>
                  <a:t>到</a:t>
                </a:r>
                <a14:m>
                  <m:oMath xmlns:m="http://schemas.openxmlformats.org/officeDocument/2006/math">
                    <m:r>
                      <a:rPr lang="en-US" altLang="zh-CN" dirty="0" smtClean="0">
                        <a:latin typeface="Cambria Math" panose="02040503050406030204" pitchFamily="18" charset="0"/>
                      </a:rPr>
                      <m:t>𝒅</m:t>
                    </m:r>
                    <m:r>
                      <a:rPr lang="en-US" altLang="zh-CN" dirty="0" smtClean="0">
                        <a:latin typeface="Cambria Math" panose="02040503050406030204" pitchFamily="18" charset="0"/>
                      </a:rPr>
                      <m:t>𝟏</m:t>
                    </m:r>
                  </m:oMath>
                </a14:m>
                <a:r>
                  <a:rPr lang="zh-CN" altLang="en-US" dirty="0"/>
                  <a:t>的旋转</a:t>
                </a:r>
                <a14:m>
                  <m:oMath xmlns:m="http://schemas.openxmlformats.org/officeDocument/2006/math">
                    <m:r>
                      <a:rPr lang="en-US" altLang="zh-CN" dirty="0" smtClean="0">
                        <a:latin typeface="Cambria Math" panose="02040503050406030204" pitchFamily="18" charset="0"/>
                      </a:rPr>
                      <m:t>𝒒</m:t>
                    </m:r>
                  </m:oMath>
                </a14:m>
                <a:endParaRPr lang="en-US" altLang="zh-CN" dirty="0"/>
              </a:p>
              <a:p>
                <a:pPr lvl="2"/>
                <a14:m>
                  <m:oMath xmlns:m="http://schemas.openxmlformats.org/officeDocument/2006/math">
                    <m:r>
                      <a:rPr lang="en-US" altLang="zh-CN" dirty="0" smtClean="0">
                        <a:latin typeface="Cambria Math" panose="02040503050406030204" pitchFamily="18" charset="0"/>
                      </a:rPr>
                      <m:t>𝒅</m:t>
                    </m:r>
                    <m:r>
                      <a:rPr lang="en-US" altLang="zh-CN" dirty="0" smtClean="0">
                        <a:latin typeface="Cambria Math" panose="02040503050406030204" pitchFamily="18" charset="0"/>
                      </a:rPr>
                      <m:t>𝟐</m:t>
                    </m:r>
                  </m:oMath>
                </a14:m>
                <a:r>
                  <a:rPr lang="zh-CN" altLang="en-US" dirty="0"/>
                  <a:t>是</a:t>
                </a:r>
                <a14:m>
                  <m:oMath xmlns:m="http://schemas.openxmlformats.org/officeDocument/2006/math">
                    <m:r>
                      <a:rPr lang="en-US" altLang="zh-CN" dirty="0">
                        <a:latin typeface="Cambria Math" panose="02040503050406030204" pitchFamily="18" charset="0"/>
                      </a:rPr>
                      <m:t>𝒅</m:t>
                    </m:r>
                    <m:r>
                      <a:rPr lang="en-US" altLang="zh-CN" dirty="0">
                        <a:latin typeface="Cambria Math" panose="02040503050406030204" pitchFamily="18" charset="0"/>
                      </a:rPr>
                      <m:t>𝟏</m:t>
                    </m:r>
                  </m:oMath>
                </a14:m>
                <a:r>
                  <a:rPr lang="zh-CN" altLang="en-US" dirty="0"/>
                  <a:t>在</a:t>
                </a:r>
                <a14:m>
                  <m:oMath xmlns:m="http://schemas.openxmlformats.org/officeDocument/2006/math">
                    <m:r>
                      <a:rPr lang="en-US" altLang="zh-CN" b="1" i="1" dirty="0" smtClean="0">
                        <a:latin typeface="Cambria Math" panose="02040503050406030204" pitchFamily="18" charset="0"/>
                      </a:rPr>
                      <m:t>𝒖𝒑</m:t>
                    </m:r>
                  </m:oMath>
                </a14:m>
                <a:r>
                  <a:rPr lang="zh-CN" altLang="en-US" dirty="0"/>
                  <a:t>法线平面的投影</a:t>
                </a:r>
                <a:endParaRPr lang="en-US" altLang="zh-CN" dirty="0"/>
              </a:p>
              <a:p>
                <a:pPr lvl="1"/>
                <a:r>
                  <a:rPr lang="zh-CN" altLang="en-US" dirty="0"/>
                  <a:t>迭代所有脚的旋转作用到</a:t>
                </a:r>
                <a14:m>
                  <m:oMath xmlns:m="http://schemas.openxmlformats.org/officeDocument/2006/math">
                    <m:r>
                      <a:rPr lang="en-US" altLang="zh-CN" dirty="0" smtClean="0">
                        <a:latin typeface="Cambria Math" panose="02040503050406030204" pitchFamily="18" charset="0"/>
                      </a:rPr>
                      <m:t>𝒖𝒑</m:t>
                    </m:r>
                  </m:oMath>
                </a14:m>
                <a:endParaRPr lang="en-US" altLang="zh-CN" dirty="0"/>
              </a:p>
              <a:p>
                <a:pPr lvl="1"/>
                <a:r>
                  <a:rPr lang="zh-CN" altLang="en-US" dirty="0"/>
                  <a:t>求平均</a:t>
                </a:r>
                <a:endParaRPr lang="en-US" altLang="zh-CN" dirty="0"/>
              </a:p>
            </p:txBody>
          </p:sp>
        </mc:Choice>
        <mc:Fallback xmlns="">
          <p:sp>
            <p:nvSpPr>
              <p:cNvPr id="4" name="内容占位符 3">
                <a:extLst>
                  <a:ext uri="{FF2B5EF4-FFF2-40B4-BE49-F238E27FC236}">
                    <a16:creationId xmlns:a16="http://schemas.microsoft.com/office/drawing/2014/main" id="{39BCEF45-A83D-45CF-8BF8-4E486F62D33E}"/>
                  </a:ext>
                </a:extLst>
              </p:cNvPr>
              <p:cNvSpPr>
                <a:spLocks noGrp="1" noRot="1" noChangeAspect="1" noMove="1" noResize="1" noEditPoints="1" noAdjustHandles="1" noChangeArrowheads="1" noChangeShapeType="1" noTextEdit="1"/>
              </p:cNvSpPr>
              <p:nvPr>
                <p:ph sz="half" idx="1"/>
              </p:nvPr>
            </p:nvSpPr>
            <p:spPr>
              <a:blipFill>
                <a:blip r:embed="rId2"/>
                <a:stretch>
                  <a:fillRect l="-1647"/>
                </a:stretch>
              </a:blipFill>
            </p:spPr>
            <p:txBody>
              <a:bodyPr/>
              <a:lstStyle/>
              <a:p>
                <a:r>
                  <a:rPr lang="zh-CN" altLang="en-US">
                    <a:noFill/>
                  </a:rPr>
                  <a:t> </a:t>
                </a:r>
              </a:p>
            </p:txBody>
          </p:sp>
        </mc:Fallback>
      </mc:AlternateContent>
      <p:pic>
        <p:nvPicPr>
          <p:cNvPr id="7" name="内容占位符 6">
            <a:extLst>
              <a:ext uri="{FF2B5EF4-FFF2-40B4-BE49-F238E27FC236}">
                <a16:creationId xmlns:a16="http://schemas.microsoft.com/office/drawing/2014/main" id="{88D92DF3-4244-4EE2-933E-817725A86F35}"/>
              </a:ext>
            </a:extLst>
          </p:cNvPr>
          <p:cNvPicPr>
            <a:picLocks noGrp="1" noChangeAspect="1"/>
          </p:cNvPicPr>
          <p:nvPr>
            <p:ph sz="half" idx="2"/>
          </p:nvPr>
        </p:nvPicPr>
        <p:blipFill>
          <a:blip r:embed="rId3"/>
          <a:stretch>
            <a:fillRect/>
          </a:stretch>
        </p:blipFill>
        <p:spPr>
          <a:xfrm>
            <a:off x="7113270" y="2964974"/>
            <a:ext cx="3299460" cy="2072640"/>
          </a:xfrm>
        </p:spPr>
      </p:pic>
      <p:sp>
        <p:nvSpPr>
          <p:cNvPr id="3" name="标题 2">
            <a:extLst>
              <a:ext uri="{FF2B5EF4-FFF2-40B4-BE49-F238E27FC236}">
                <a16:creationId xmlns:a16="http://schemas.microsoft.com/office/drawing/2014/main" id="{C07CB905-4443-4894-B959-DE272BCF59CA}"/>
              </a:ext>
            </a:extLst>
          </p:cNvPr>
          <p:cNvSpPr>
            <a:spLocks noGrp="1"/>
          </p:cNvSpPr>
          <p:nvPr>
            <p:ph type="title"/>
          </p:nvPr>
        </p:nvSpPr>
        <p:spPr/>
        <p:txBody>
          <a:bodyPr/>
          <a:lstStyle/>
          <a:p>
            <a:r>
              <a:rPr lang="en-US" altLang="zh-CN" dirty="0"/>
              <a:t>ALIGN_FORWARD_RIGHT(1)</a:t>
            </a:r>
            <a:endParaRPr lang="zh-CN" altLang="en-US" dirty="0"/>
          </a:p>
        </p:txBody>
      </p:sp>
      <p:sp>
        <p:nvSpPr>
          <p:cNvPr id="2" name="灯片编号占位符 1">
            <a:extLst>
              <a:ext uri="{FF2B5EF4-FFF2-40B4-BE49-F238E27FC236}">
                <a16:creationId xmlns:a16="http://schemas.microsoft.com/office/drawing/2014/main" id="{32386DDA-811E-497E-930C-A8F7DED5F11F}"/>
              </a:ext>
            </a:extLst>
          </p:cNvPr>
          <p:cNvSpPr>
            <a:spLocks noGrp="1"/>
          </p:cNvSpPr>
          <p:nvPr>
            <p:ph type="sldNum" sz="quarter" idx="10"/>
          </p:nvPr>
        </p:nvSpPr>
        <p:spPr/>
        <p:txBody>
          <a:bodyPr/>
          <a:lstStyle/>
          <a:p>
            <a:fld id="{9BF1FB69-411C-4EA0-A61E-2F4E7ED909A7}" type="slidenum">
              <a:rPr lang="zh-CN" altLang="en-US" smtClean="0"/>
              <a:pPr/>
              <a:t>24</a:t>
            </a:fld>
            <a:endParaRPr lang="zh-CN" altLang="en-US"/>
          </a:p>
        </p:txBody>
      </p:sp>
    </p:spTree>
    <p:extLst>
      <p:ext uri="{BB962C8B-B14F-4D97-AF65-F5344CB8AC3E}">
        <p14:creationId xmlns:p14="http://schemas.microsoft.com/office/powerpoint/2010/main" val="3927896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40D3A3-A80B-4A6F-8C38-C263745FD4B3}"/>
              </a:ext>
            </a:extLst>
          </p:cNvPr>
          <p:cNvSpPr>
            <a:spLocks noGrp="1"/>
          </p:cNvSpPr>
          <p:nvPr>
            <p:ph sz="half" idx="1"/>
          </p:nvPr>
        </p:nvSpPr>
        <p:spPr/>
        <p:txBody>
          <a:bodyPr/>
          <a:lstStyle/>
          <a:p>
            <a:r>
              <a:rPr lang="zh-CN" altLang="en-US" dirty="0"/>
              <a:t>网格中点法线求解方法</a:t>
            </a:r>
          </a:p>
          <a:p>
            <a:pPr lvl="1"/>
            <a:r>
              <a:rPr lang="zh-CN" altLang="en-US" dirty="0"/>
              <a:t>求取所有点的</a:t>
            </a:r>
            <a:r>
              <a:rPr lang="en-US" altLang="zh-CN" dirty="0"/>
              <a:t>centroid</a:t>
            </a:r>
          </a:p>
          <a:p>
            <a:pPr lvl="1"/>
            <a:r>
              <a:rPr lang="zh-CN" altLang="en-US" dirty="0"/>
              <a:t>计算所有剖分三角形面法线</a:t>
            </a:r>
            <a:endParaRPr lang="en-US" altLang="zh-CN" dirty="0"/>
          </a:p>
          <a:p>
            <a:pPr lvl="1"/>
            <a:r>
              <a:rPr lang="zh-CN" altLang="en-US" dirty="0"/>
              <a:t>计算中心点</a:t>
            </a:r>
            <a:r>
              <a:rPr lang="en-US" altLang="zh-CN" dirty="0"/>
              <a:t>centroid</a:t>
            </a:r>
            <a:r>
              <a:rPr lang="zh-CN" altLang="en-US" dirty="0"/>
              <a:t>的平均法线</a:t>
            </a:r>
          </a:p>
        </p:txBody>
      </p:sp>
      <p:pic>
        <p:nvPicPr>
          <p:cNvPr id="7" name="内容占位符 6">
            <a:extLst>
              <a:ext uri="{FF2B5EF4-FFF2-40B4-BE49-F238E27FC236}">
                <a16:creationId xmlns:a16="http://schemas.microsoft.com/office/drawing/2014/main" id="{FA4D8271-E152-455C-A1C9-FC1CD8ED4027}"/>
              </a:ext>
            </a:extLst>
          </p:cNvPr>
          <p:cNvPicPr>
            <a:picLocks noGrp="1" noChangeAspect="1"/>
          </p:cNvPicPr>
          <p:nvPr>
            <p:ph sz="half" idx="2"/>
          </p:nvPr>
        </p:nvPicPr>
        <p:blipFill>
          <a:blip r:embed="rId2"/>
          <a:stretch>
            <a:fillRect/>
          </a:stretch>
        </p:blipFill>
        <p:spPr>
          <a:xfrm>
            <a:off x="7543694" y="2873436"/>
            <a:ext cx="2438611" cy="2255715"/>
          </a:xfrm>
        </p:spPr>
      </p:pic>
      <p:sp>
        <p:nvSpPr>
          <p:cNvPr id="4" name="标题 3">
            <a:extLst>
              <a:ext uri="{FF2B5EF4-FFF2-40B4-BE49-F238E27FC236}">
                <a16:creationId xmlns:a16="http://schemas.microsoft.com/office/drawing/2014/main" id="{9455B934-5BE1-4992-A2AF-7FF3EE6DCF74}"/>
              </a:ext>
            </a:extLst>
          </p:cNvPr>
          <p:cNvSpPr>
            <a:spLocks noGrp="1"/>
          </p:cNvSpPr>
          <p:nvPr>
            <p:ph type="title"/>
          </p:nvPr>
        </p:nvSpPr>
        <p:spPr/>
        <p:txBody>
          <a:bodyPr/>
          <a:lstStyle/>
          <a:p>
            <a:r>
              <a:rPr lang="en-US" altLang="zh-CN" dirty="0"/>
              <a:t>ALIGN_FORWARD_RIGHT(2)</a:t>
            </a:r>
            <a:endParaRPr lang="zh-CN" altLang="en-US" dirty="0"/>
          </a:p>
        </p:txBody>
      </p:sp>
      <p:sp>
        <p:nvSpPr>
          <p:cNvPr id="5" name="灯片编号占位符 4">
            <a:extLst>
              <a:ext uri="{FF2B5EF4-FFF2-40B4-BE49-F238E27FC236}">
                <a16:creationId xmlns:a16="http://schemas.microsoft.com/office/drawing/2014/main" id="{192E9481-2E35-447E-975D-286F0DCF9703}"/>
              </a:ext>
            </a:extLst>
          </p:cNvPr>
          <p:cNvSpPr>
            <a:spLocks noGrp="1"/>
          </p:cNvSpPr>
          <p:nvPr>
            <p:ph type="sldNum" sz="quarter" idx="10"/>
          </p:nvPr>
        </p:nvSpPr>
        <p:spPr/>
        <p:txBody>
          <a:bodyPr/>
          <a:lstStyle/>
          <a:p>
            <a:fld id="{9BF1FB69-411C-4EA0-A61E-2F4E7ED909A7}" type="slidenum">
              <a:rPr lang="zh-CN" altLang="en-US" smtClean="0"/>
              <a:pPr/>
              <a:t>25</a:t>
            </a:fld>
            <a:endParaRPr lang="zh-CN" altLang="en-US" dirty="0"/>
          </a:p>
        </p:txBody>
      </p:sp>
    </p:spTree>
    <p:extLst>
      <p:ext uri="{BB962C8B-B14F-4D97-AF65-F5344CB8AC3E}">
        <p14:creationId xmlns:p14="http://schemas.microsoft.com/office/powerpoint/2010/main" val="1517303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4117F8-BB6E-40E4-A2BE-0990E8B3F922}"/>
              </a:ext>
            </a:extLst>
          </p:cNvPr>
          <p:cNvSpPr>
            <a:spLocks noGrp="1"/>
          </p:cNvSpPr>
          <p:nvPr>
            <p:ph type="sldNum" sz="quarter" idx="10"/>
          </p:nvPr>
        </p:nvSpPr>
        <p:spPr/>
        <p:txBody>
          <a:bodyPr/>
          <a:lstStyle/>
          <a:p>
            <a:fld id="{9BF1FB69-411C-4EA0-A61E-2F4E7ED909A7}" type="slidenum">
              <a:rPr lang="zh-CN" altLang="en-US" smtClean="0"/>
              <a:t>26</a:t>
            </a:fld>
            <a:endParaRPr lang="zh-CN" altLang="en-US"/>
          </a:p>
        </p:txBody>
      </p:sp>
      <p:sp>
        <p:nvSpPr>
          <p:cNvPr id="3" name="标题 2">
            <a:extLst>
              <a:ext uri="{FF2B5EF4-FFF2-40B4-BE49-F238E27FC236}">
                <a16:creationId xmlns:a16="http://schemas.microsoft.com/office/drawing/2014/main" id="{ADB87AC0-2EA8-46CC-BF14-17F6499D6C87}"/>
              </a:ext>
            </a:extLst>
          </p:cNvPr>
          <p:cNvSpPr>
            <a:spLocks noGrp="1"/>
          </p:cNvSpPr>
          <p:nvPr>
            <p:ph type="title"/>
          </p:nvPr>
        </p:nvSpPr>
        <p:spPr/>
        <p:txBody>
          <a:bodyPr/>
          <a:lstStyle/>
          <a:p>
            <a:r>
              <a:rPr lang="en-US" altLang="zh-CN" dirty="0"/>
              <a:t>ALIGN_FORWARD_RIGHT(3)</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51C3634-9A3A-41AA-BEDF-57D7FB5CE2A1}"/>
                  </a:ext>
                </a:extLst>
              </p:cNvPr>
              <p:cNvSpPr>
                <a:spLocks noGrp="1"/>
              </p:cNvSpPr>
              <p:nvPr>
                <p:ph sz="quarter" idx="11"/>
              </p:nvPr>
            </p:nvSpPr>
            <p:spPr/>
            <p:txBody>
              <a:bodyPr/>
              <a:lstStyle/>
              <a:p>
                <a:r>
                  <a:rPr lang="en-US" altLang="zh-CN" dirty="0"/>
                  <a:t>least squares</a:t>
                </a:r>
              </a:p>
              <a:p>
                <a:pPr lvl="1"/>
                <a:r>
                  <a:rPr lang="zh-CN" altLang="en-US" dirty="0"/>
                  <a:t>拟合平面方程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𝑚𝑥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𝑛𝑧</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𝑧</m:t>
                              </m:r>
                            </m:e>
                          </m:mr>
                          <m:m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𝑁</m:t>
                              </m:r>
                            </m:e>
                          </m:mr>
                        </m:m>
                      </m:e>
                    </m:d>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𝑚</m:t>
                              </m:r>
                            </m:e>
                          </m:mr>
                          <m:mr>
                            <m:e>
                              <m:r>
                                <a:rPr lang="en-US" altLang="zh-CN" b="0" i="1" smtClean="0">
                                  <a:latin typeface="Cambria Math" panose="02040503050406030204" pitchFamily="18" charset="0"/>
                                </a:rPr>
                                <m:t>𝑛</m:t>
                              </m:r>
                            </m:e>
                          </m:mr>
                          <m:mr>
                            <m:e>
                              <m:r>
                                <a:rPr lang="en-US" altLang="zh-CN" b="0" i="1" smtClean="0">
                                  <a:latin typeface="Cambria Math" panose="02040503050406030204" pitchFamily="18" charset="0"/>
                                </a:rPr>
                                <m:t>𝑐</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mr>
                          <m:m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mr>
                          <m:mr>
                            <m:e>
                              <m:r>
                                <a:rPr lang="en-US" altLang="zh-CN" b="0" i="1" smtClean="0">
                                  <a:latin typeface="Cambria Math" panose="02040503050406030204" pitchFamily="18" charset="0"/>
                                </a:rPr>
                                <m:t>𝑦</m:t>
                              </m:r>
                            </m:e>
                          </m:mr>
                        </m:m>
                      </m:e>
                    </m:d>
                  </m:oMath>
                </a14:m>
                <a:endParaRPr lang="zh-CN" altLang="en-US" dirty="0"/>
              </a:p>
            </p:txBody>
          </p:sp>
        </mc:Choice>
        <mc:Fallback xmlns="">
          <p:sp>
            <p:nvSpPr>
              <p:cNvPr id="4" name="内容占位符 3">
                <a:extLst>
                  <a:ext uri="{FF2B5EF4-FFF2-40B4-BE49-F238E27FC236}">
                    <a16:creationId xmlns:a16="http://schemas.microsoft.com/office/drawing/2014/main" id="{F51C3634-9A3A-41AA-BEDF-57D7FB5CE2A1}"/>
                  </a:ext>
                </a:extLst>
              </p:cNvPr>
              <p:cNvSpPr>
                <a:spLocks noGrp="1" noRot="1" noChangeAspect="1" noMove="1" noResize="1" noEditPoints="1" noAdjustHandles="1" noChangeArrowheads="1" noChangeShapeType="1" noTextEdit="1"/>
              </p:cNvSpPr>
              <p:nvPr>
                <p:ph sz="quarter" idx="11"/>
              </p:nvPr>
            </p:nvSpPr>
            <p:spPr>
              <a:blipFill>
                <a:blip r:embed="rId2"/>
                <a:stretch>
                  <a:fillRect l="-81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2B3B985-2B32-49DC-A0B6-4248F7AD0118}"/>
              </a:ext>
            </a:extLst>
          </p:cNvPr>
          <p:cNvPicPr>
            <a:picLocks noChangeAspect="1"/>
          </p:cNvPicPr>
          <p:nvPr/>
        </p:nvPicPr>
        <p:blipFill>
          <a:blip r:embed="rId3"/>
          <a:stretch>
            <a:fillRect/>
          </a:stretch>
        </p:blipFill>
        <p:spPr>
          <a:xfrm>
            <a:off x="6916420" y="2110899"/>
            <a:ext cx="4251960" cy="3710940"/>
          </a:xfrm>
          <a:prstGeom prst="rect">
            <a:avLst/>
          </a:prstGeom>
        </p:spPr>
      </p:pic>
    </p:spTree>
    <p:extLst>
      <p:ext uri="{BB962C8B-B14F-4D97-AF65-F5344CB8AC3E}">
        <p14:creationId xmlns:p14="http://schemas.microsoft.com/office/powerpoint/2010/main" val="2859283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40E57AC-D355-4FE6-AF82-C48DECDA28FF}"/>
              </a:ext>
            </a:extLst>
          </p:cNvPr>
          <p:cNvSpPr>
            <a:spLocks noGrp="1"/>
          </p:cNvSpPr>
          <p:nvPr>
            <p:ph type="sldNum" sz="quarter" idx="10"/>
          </p:nvPr>
        </p:nvSpPr>
        <p:spPr/>
        <p:txBody>
          <a:bodyPr/>
          <a:lstStyle/>
          <a:p>
            <a:fld id="{9BF1FB69-411C-4EA0-A61E-2F4E7ED909A7}" type="slidenum">
              <a:rPr lang="zh-CN" altLang="en-US" smtClean="0"/>
              <a:pPr/>
              <a:t>27</a:t>
            </a:fld>
            <a:endParaRPr lang="zh-CN" altLang="en-US" dirty="0"/>
          </a:p>
        </p:txBody>
      </p:sp>
      <p:sp>
        <p:nvSpPr>
          <p:cNvPr id="4" name="标题 3">
            <a:extLst>
              <a:ext uri="{FF2B5EF4-FFF2-40B4-BE49-F238E27FC236}">
                <a16:creationId xmlns:a16="http://schemas.microsoft.com/office/drawing/2014/main" id="{4B60FCEC-19C9-4152-B233-90870E0B2B44}"/>
              </a:ext>
            </a:extLst>
          </p:cNvPr>
          <p:cNvSpPr>
            <a:spLocks noGrp="1"/>
          </p:cNvSpPr>
          <p:nvPr>
            <p:ph type="title"/>
          </p:nvPr>
        </p:nvSpPr>
        <p:spPr/>
        <p:txBody>
          <a:bodyPr/>
          <a:lstStyle/>
          <a:p>
            <a:r>
              <a:rPr lang="en-US" altLang="zh-CN" dirty="0"/>
              <a:t>Foot IK Solver</a:t>
            </a:r>
            <a:endParaRPr lang="zh-CN" altLang="en-US" dirty="0"/>
          </a:p>
        </p:txBody>
      </p:sp>
      <p:sp>
        <p:nvSpPr>
          <p:cNvPr id="2" name="内容占位符 1">
            <a:extLst>
              <a:ext uri="{FF2B5EF4-FFF2-40B4-BE49-F238E27FC236}">
                <a16:creationId xmlns:a16="http://schemas.microsoft.com/office/drawing/2014/main" id="{BF14E502-FED6-4694-8732-47C19C1E82D2}"/>
              </a:ext>
            </a:extLst>
          </p:cNvPr>
          <p:cNvSpPr>
            <a:spLocks noGrp="1"/>
          </p:cNvSpPr>
          <p:nvPr>
            <p:ph sz="quarter" idx="11"/>
          </p:nvPr>
        </p:nvSpPr>
        <p:spPr/>
        <p:txBody>
          <a:bodyPr>
            <a:normAutofit lnSpcReduction="10000"/>
          </a:bodyPr>
          <a:lstStyle/>
          <a:p>
            <a:r>
              <a:rPr lang="zh-CN" altLang="en-US" dirty="0"/>
              <a:t>基于</a:t>
            </a:r>
            <a:r>
              <a:rPr lang="zh-CN" altLang="en-US" dirty="0">
                <a:solidFill>
                  <a:srgbClr val="FF0000"/>
                </a:solidFill>
              </a:rPr>
              <a:t>前一帧</a:t>
            </a:r>
            <a:r>
              <a:rPr lang="zh-CN" altLang="en-US" dirty="0"/>
              <a:t>的所有</a:t>
            </a:r>
            <a:r>
              <a:rPr lang="en-US" altLang="zh-CN" dirty="0"/>
              <a:t>leg</a:t>
            </a:r>
            <a:r>
              <a:rPr lang="zh-CN" altLang="en-US" dirty="0"/>
              <a:t>地面信息修改</a:t>
            </a:r>
            <a:r>
              <a:rPr lang="en-US" altLang="zh-CN" dirty="0"/>
              <a:t>body</a:t>
            </a:r>
            <a:r>
              <a:rPr lang="zh-CN" altLang="en-US" dirty="0"/>
              <a:t>的</a:t>
            </a:r>
            <a:r>
              <a:rPr lang="en-US" altLang="zh-CN" dirty="0"/>
              <a:t>up</a:t>
            </a:r>
            <a:r>
              <a:rPr lang="zh-CN" altLang="en-US" dirty="0"/>
              <a:t>朝向</a:t>
            </a:r>
            <a:endParaRPr lang="en-US" altLang="zh-CN" dirty="0"/>
          </a:p>
          <a:p>
            <a:r>
              <a:rPr lang="zh-CN" altLang="en-US" dirty="0"/>
              <a:t>计算</a:t>
            </a:r>
            <a:r>
              <a:rPr lang="zh-CN" altLang="en-US" dirty="0">
                <a:solidFill>
                  <a:srgbClr val="FF0000"/>
                </a:solidFill>
              </a:rPr>
              <a:t>当前帧</a:t>
            </a:r>
            <a:r>
              <a:rPr lang="zh-CN" altLang="en-US" dirty="0"/>
              <a:t>的所有</a:t>
            </a:r>
            <a:r>
              <a:rPr lang="en-US" altLang="zh-CN" dirty="0"/>
              <a:t>Leg</a:t>
            </a:r>
            <a:r>
              <a:rPr lang="zh-CN" altLang="en-US" dirty="0"/>
              <a:t>的地面信息</a:t>
            </a:r>
            <a:endParaRPr lang="en-US" altLang="zh-CN" dirty="0"/>
          </a:p>
          <a:p>
            <a:pPr lvl="1"/>
            <a:r>
              <a:rPr lang="zh-CN" altLang="en-US" dirty="0"/>
              <a:t>地面的</a:t>
            </a:r>
            <a:r>
              <a:rPr lang="en-US" altLang="zh-CN" dirty="0"/>
              <a:t>position</a:t>
            </a:r>
            <a:r>
              <a:rPr lang="zh-CN" altLang="en-US" dirty="0"/>
              <a:t>、</a:t>
            </a:r>
            <a:r>
              <a:rPr lang="en-US" altLang="zh-CN" dirty="0"/>
              <a:t>normal</a:t>
            </a:r>
          </a:p>
          <a:p>
            <a:pPr lvl="1"/>
            <a:r>
              <a:rPr lang="zh-CN" altLang="en-US" dirty="0"/>
              <a:t>多足动物根据</a:t>
            </a:r>
            <a:r>
              <a:rPr lang="en-US" altLang="zh-CN" dirty="0"/>
              <a:t>ground normal</a:t>
            </a:r>
            <a:r>
              <a:rPr lang="zh-CN" altLang="en-US" dirty="0"/>
              <a:t>进行探测地面信息</a:t>
            </a:r>
            <a:endParaRPr lang="en-US" altLang="zh-CN" dirty="0"/>
          </a:p>
          <a:p>
            <a:r>
              <a:rPr lang="zh-CN" altLang="en-US" dirty="0"/>
              <a:t>修改</a:t>
            </a:r>
            <a:r>
              <a:rPr lang="en-US" altLang="zh-CN" dirty="0"/>
              <a:t>pelvis</a:t>
            </a:r>
            <a:r>
              <a:rPr lang="zh-CN" altLang="en-US" dirty="0"/>
              <a:t>偏移</a:t>
            </a:r>
            <a:endParaRPr lang="en-US" altLang="zh-CN" dirty="0"/>
          </a:p>
          <a:p>
            <a:pPr lvl="1"/>
            <a:r>
              <a:rPr lang="zh-CN" altLang="en-US" dirty="0"/>
              <a:t>往</a:t>
            </a:r>
            <a:r>
              <a:rPr lang="en-US" altLang="zh-CN" dirty="0"/>
              <a:t>leg</a:t>
            </a:r>
            <a:r>
              <a:rPr lang="zh-CN" altLang="en-US" dirty="0"/>
              <a:t>腿的最低地面移动</a:t>
            </a:r>
            <a:endParaRPr lang="en-US" altLang="zh-CN" dirty="0"/>
          </a:p>
          <a:p>
            <a:r>
              <a:rPr lang="zh-CN" altLang="en-US" dirty="0"/>
              <a:t>进行所有</a:t>
            </a:r>
            <a:r>
              <a:rPr lang="en-US" altLang="zh-CN" dirty="0"/>
              <a:t>leg</a:t>
            </a:r>
            <a:r>
              <a:rPr lang="zh-CN" altLang="en-US" dirty="0"/>
              <a:t>的</a:t>
            </a:r>
            <a:r>
              <a:rPr lang="en-US" altLang="zh-CN" dirty="0"/>
              <a:t>IK</a:t>
            </a:r>
            <a:r>
              <a:rPr lang="zh-CN" altLang="en-US" dirty="0"/>
              <a:t>链解算</a:t>
            </a:r>
            <a:endParaRPr lang="en-US" altLang="zh-CN" dirty="0"/>
          </a:p>
          <a:p>
            <a:endParaRPr lang="zh-CN" altLang="en-US" dirty="0"/>
          </a:p>
        </p:txBody>
      </p:sp>
      <p:pic>
        <p:nvPicPr>
          <p:cNvPr id="7" name="内容占位符 6">
            <a:extLst>
              <a:ext uri="{FF2B5EF4-FFF2-40B4-BE49-F238E27FC236}">
                <a16:creationId xmlns:a16="http://schemas.microsoft.com/office/drawing/2014/main" id="{8986FB0A-1374-419D-A67E-BFB859D4B259}"/>
              </a:ext>
            </a:extLst>
          </p:cNvPr>
          <p:cNvPicPr>
            <a:picLocks noGrp="1" noChangeAspect="1"/>
          </p:cNvPicPr>
          <p:nvPr>
            <p:ph sz="half" idx="4294967295"/>
          </p:nvPr>
        </p:nvPicPr>
        <p:blipFill rotWithShape="1">
          <a:blip r:embed="rId3"/>
          <a:srcRect l="5125" t="10193" r="5392" b="3703"/>
          <a:stretch/>
        </p:blipFill>
        <p:spPr>
          <a:xfrm>
            <a:off x="8116042" y="1622241"/>
            <a:ext cx="3528723" cy="1918388"/>
          </a:xfrm>
        </p:spPr>
      </p:pic>
      <p:pic>
        <p:nvPicPr>
          <p:cNvPr id="9" name="图片 8">
            <a:extLst>
              <a:ext uri="{FF2B5EF4-FFF2-40B4-BE49-F238E27FC236}">
                <a16:creationId xmlns:a16="http://schemas.microsoft.com/office/drawing/2014/main" id="{2AEE674C-452A-4625-8B05-67F6C53885DD}"/>
              </a:ext>
            </a:extLst>
          </p:cNvPr>
          <p:cNvPicPr>
            <a:picLocks noChangeAspect="1"/>
          </p:cNvPicPr>
          <p:nvPr/>
        </p:nvPicPr>
        <p:blipFill>
          <a:blip r:embed="rId4"/>
          <a:stretch>
            <a:fillRect/>
          </a:stretch>
        </p:blipFill>
        <p:spPr>
          <a:xfrm>
            <a:off x="8116042" y="4190397"/>
            <a:ext cx="3528723" cy="1966002"/>
          </a:xfrm>
          <a:prstGeom prst="rect">
            <a:avLst/>
          </a:prstGeom>
        </p:spPr>
      </p:pic>
      <p:sp>
        <p:nvSpPr>
          <p:cNvPr id="11" name="文本框 10">
            <a:extLst>
              <a:ext uri="{FF2B5EF4-FFF2-40B4-BE49-F238E27FC236}">
                <a16:creationId xmlns:a16="http://schemas.microsoft.com/office/drawing/2014/main" id="{09E6862D-A851-46F9-825E-CB13596E5E3C}"/>
              </a:ext>
            </a:extLst>
          </p:cNvPr>
          <p:cNvSpPr txBox="1"/>
          <p:nvPr/>
        </p:nvSpPr>
        <p:spPr>
          <a:xfrm>
            <a:off x="7891005" y="3581440"/>
            <a:ext cx="3978796" cy="369332"/>
          </a:xfrm>
          <a:prstGeom prst="rect">
            <a:avLst/>
          </a:prstGeom>
          <a:noFill/>
        </p:spPr>
        <p:txBody>
          <a:bodyPr wrap="square">
            <a:spAutoFit/>
          </a:bodyPr>
          <a:lstStyle/>
          <a:p>
            <a:r>
              <a:rPr lang="zh-CN" altLang="en-US" dirty="0"/>
              <a:t>图</a:t>
            </a:r>
            <a:r>
              <a:rPr lang="en-US" altLang="zh-CN" dirty="0"/>
              <a:t>. </a:t>
            </a:r>
            <a:r>
              <a:rPr lang="zh-CN" altLang="en-US" dirty="0"/>
              <a:t>左右脚地面不一样、需修改</a:t>
            </a:r>
            <a:r>
              <a:rPr lang="en-US" altLang="zh-CN" dirty="0"/>
              <a:t>pelvis</a:t>
            </a:r>
            <a:endParaRPr lang="zh-CN" altLang="en-US" dirty="0"/>
          </a:p>
        </p:txBody>
      </p:sp>
      <p:sp>
        <p:nvSpPr>
          <p:cNvPr id="12" name="文本框 11">
            <a:extLst>
              <a:ext uri="{FF2B5EF4-FFF2-40B4-BE49-F238E27FC236}">
                <a16:creationId xmlns:a16="http://schemas.microsoft.com/office/drawing/2014/main" id="{1F586205-D7B1-4A9D-AC8D-87F16D9E90D1}"/>
              </a:ext>
            </a:extLst>
          </p:cNvPr>
          <p:cNvSpPr txBox="1"/>
          <p:nvPr/>
        </p:nvSpPr>
        <p:spPr>
          <a:xfrm>
            <a:off x="7891005" y="6156399"/>
            <a:ext cx="4276830" cy="369332"/>
          </a:xfrm>
          <a:prstGeom prst="rect">
            <a:avLst/>
          </a:prstGeom>
          <a:noFill/>
        </p:spPr>
        <p:txBody>
          <a:bodyPr wrap="square">
            <a:spAutoFit/>
          </a:bodyPr>
          <a:lstStyle/>
          <a:p>
            <a:r>
              <a:rPr lang="zh-CN" altLang="en-US" dirty="0"/>
              <a:t>图</a:t>
            </a:r>
            <a:r>
              <a:rPr lang="en-US" altLang="zh-CN" dirty="0"/>
              <a:t>. </a:t>
            </a:r>
            <a:r>
              <a:rPr lang="zh-CN" altLang="en-US" dirty="0"/>
              <a:t>脚末端位置采用叠加地面高度偏移</a:t>
            </a:r>
          </a:p>
        </p:txBody>
      </p:sp>
    </p:spTree>
    <p:extLst>
      <p:ext uri="{BB962C8B-B14F-4D97-AF65-F5344CB8AC3E}">
        <p14:creationId xmlns:p14="http://schemas.microsoft.com/office/powerpoint/2010/main" val="4294518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40E57AC-D355-4FE6-AF82-C48DECDA28FF}"/>
              </a:ext>
            </a:extLst>
          </p:cNvPr>
          <p:cNvSpPr>
            <a:spLocks noGrp="1"/>
          </p:cNvSpPr>
          <p:nvPr>
            <p:ph type="sldNum" sz="quarter" idx="10"/>
          </p:nvPr>
        </p:nvSpPr>
        <p:spPr/>
        <p:txBody>
          <a:bodyPr/>
          <a:lstStyle/>
          <a:p>
            <a:fld id="{9BF1FB69-411C-4EA0-A61E-2F4E7ED909A7}" type="slidenum">
              <a:rPr lang="zh-CN" altLang="en-US" smtClean="0"/>
              <a:pPr/>
              <a:t>28</a:t>
            </a:fld>
            <a:endParaRPr lang="zh-CN" altLang="en-US" dirty="0"/>
          </a:p>
        </p:txBody>
      </p:sp>
      <p:sp>
        <p:nvSpPr>
          <p:cNvPr id="4" name="标题 3">
            <a:extLst>
              <a:ext uri="{FF2B5EF4-FFF2-40B4-BE49-F238E27FC236}">
                <a16:creationId xmlns:a16="http://schemas.microsoft.com/office/drawing/2014/main" id="{4B60FCEC-19C9-4152-B233-90870E0B2B44}"/>
              </a:ext>
            </a:extLst>
          </p:cNvPr>
          <p:cNvSpPr>
            <a:spLocks noGrp="1"/>
          </p:cNvSpPr>
          <p:nvPr>
            <p:ph type="title"/>
          </p:nvPr>
        </p:nvSpPr>
        <p:spPr/>
        <p:txBody>
          <a:bodyPr/>
          <a:lstStyle/>
          <a:p>
            <a:r>
              <a:rPr lang="en-US" altLang="zh-CN" dirty="0"/>
              <a:t>Foot IK Solver</a:t>
            </a:r>
            <a:endParaRPr lang="zh-CN" altLang="en-US" dirty="0"/>
          </a:p>
        </p:txBody>
      </p:sp>
      <p:sp>
        <p:nvSpPr>
          <p:cNvPr id="2" name="内容占位符 1">
            <a:extLst>
              <a:ext uri="{FF2B5EF4-FFF2-40B4-BE49-F238E27FC236}">
                <a16:creationId xmlns:a16="http://schemas.microsoft.com/office/drawing/2014/main" id="{BF14E502-FED6-4694-8732-47C19C1E82D2}"/>
              </a:ext>
            </a:extLst>
          </p:cNvPr>
          <p:cNvSpPr>
            <a:spLocks noGrp="1"/>
          </p:cNvSpPr>
          <p:nvPr>
            <p:ph sz="quarter" idx="11"/>
          </p:nvPr>
        </p:nvSpPr>
        <p:spPr/>
        <p:txBody>
          <a:bodyPr>
            <a:normAutofit/>
          </a:bodyPr>
          <a:lstStyle/>
          <a:p>
            <a:r>
              <a:rPr lang="zh-CN" altLang="en-US" dirty="0"/>
              <a:t>解算过程中，</a:t>
            </a:r>
            <a:r>
              <a:rPr lang="en-US" altLang="zh-CN" dirty="0"/>
              <a:t>knee</a:t>
            </a:r>
            <a:r>
              <a:rPr lang="zh-CN" altLang="en-US" dirty="0"/>
              <a:t>的</a:t>
            </a:r>
            <a:r>
              <a:rPr lang="en-US" altLang="zh-CN" dirty="0"/>
              <a:t>joint target</a:t>
            </a:r>
            <a:r>
              <a:rPr lang="zh-CN" altLang="en-US" dirty="0"/>
              <a:t>设定</a:t>
            </a:r>
            <a:endParaRPr lang="en-US" altLang="zh-CN" dirty="0"/>
          </a:p>
          <a:p>
            <a:pPr lvl="1"/>
            <a:r>
              <a:rPr lang="zh-CN" altLang="en-US" dirty="0"/>
              <a:t>若原始动画有弯曲时，使用原动画的</a:t>
            </a:r>
            <a:r>
              <a:rPr lang="en-US" altLang="zh-CN" dirty="0"/>
              <a:t>knee</a:t>
            </a:r>
            <a:r>
              <a:rPr lang="zh-CN" altLang="en-US" dirty="0"/>
              <a:t>的</a:t>
            </a:r>
            <a:r>
              <a:rPr lang="en-US" altLang="zh-CN" dirty="0"/>
              <a:t>joint target</a:t>
            </a:r>
          </a:p>
          <a:p>
            <a:pPr lvl="1"/>
            <a:r>
              <a:rPr lang="zh-CN" altLang="en-US" dirty="0"/>
              <a:t>若原动画没有弯曲，</a:t>
            </a:r>
            <a:r>
              <a:rPr lang="en-US" altLang="zh-CN" dirty="0"/>
              <a:t>180°</a:t>
            </a:r>
            <a:r>
              <a:rPr lang="zh-CN" altLang="en-US" dirty="0"/>
              <a:t>，则使用“脚尖”的朝向</a:t>
            </a:r>
          </a:p>
        </p:txBody>
      </p:sp>
    </p:spTree>
    <p:extLst>
      <p:ext uri="{BB962C8B-B14F-4D97-AF65-F5344CB8AC3E}">
        <p14:creationId xmlns:p14="http://schemas.microsoft.com/office/powerpoint/2010/main" val="2779953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ED0ED2-0F8D-451C-8002-2B1582F41F5D}"/>
              </a:ext>
            </a:extLst>
          </p:cNvPr>
          <p:cNvSpPr>
            <a:spLocks noGrp="1"/>
          </p:cNvSpPr>
          <p:nvPr>
            <p:ph type="sldNum" sz="quarter" idx="10"/>
          </p:nvPr>
        </p:nvSpPr>
        <p:spPr/>
        <p:txBody>
          <a:bodyPr/>
          <a:lstStyle/>
          <a:p>
            <a:fld id="{9BF1FB69-411C-4EA0-A61E-2F4E7ED909A7}" type="slidenum">
              <a:rPr lang="zh-CN" altLang="en-US" smtClean="0"/>
              <a:t>29</a:t>
            </a:fld>
            <a:endParaRPr lang="zh-CN" altLang="en-US"/>
          </a:p>
        </p:txBody>
      </p:sp>
      <p:sp>
        <p:nvSpPr>
          <p:cNvPr id="3" name="标题 2">
            <a:extLst>
              <a:ext uri="{FF2B5EF4-FFF2-40B4-BE49-F238E27FC236}">
                <a16:creationId xmlns:a16="http://schemas.microsoft.com/office/drawing/2014/main" id="{D18CD43C-A919-414D-946F-5BA01C64CCE2}"/>
              </a:ext>
            </a:extLst>
          </p:cNvPr>
          <p:cNvSpPr>
            <a:spLocks noGrp="1"/>
          </p:cNvSpPr>
          <p:nvPr>
            <p:ph type="title"/>
          </p:nvPr>
        </p:nvSpPr>
        <p:spPr/>
        <p:txBody>
          <a:bodyPr/>
          <a:lstStyle/>
          <a:p>
            <a:r>
              <a:rPr lang="en-US" altLang="zh-CN" dirty="0"/>
              <a:t>Foot IK </a:t>
            </a:r>
            <a:r>
              <a:rPr lang="zh-CN" altLang="en-US" dirty="0"/>
              <a:t>其他</a:t>
            </a:r>
          </a:p>
        </p:txBody>
      </p:sp>
      <p:sp>
        <p:nvSpPr>
          <p:cNvPr id="4" name="内容占位符 3">
            <a:extLst>
              <a:ext uri="{FF2B5EF4-FFF2-40B4-BE49-F238E27FC236}">
                <a16:creationId xmlns:a16="http://schemas.microsoft.com/office/drawing/2014/main" id="{2FFAF932-C272-4A38-97F1-A7F42B39A45C}"/>
              </a:ext>
            </a:extLst>
          </p:cNvPr>
          <p:cNvSpPr>
            <a:spLocks noGrp="1"/>
          </p:cNvSpPr>
          <p:nvPr>
            <p:ph sz="quarter" idx="11"/>
          </p:nvPr>
        </p:nvSpPr>
        <p:spPr/>
        <p:txBody>
          <a:bodyPr/>
          <a:lstStyle/>
          <a:p>
            <a:r>
              <a:rPr lang="en-US" altLang="zh-CN" dirty="0"/>
              <a:t>Horizon Zero Dawn</a:t>
            </a:r>
            <a:r>
              <a:rPr lang="zh-CN" altLang="en-US" dirty="0"/>
              <a:t>：采用标记左右脚着地进行处理</a:t>
            </a:r>
            <a:endParaRPr lang="en-US" altLang="zh-CN" dirty="0"/>
          </a:p>
          <a:p>
            <a:r>
              <a:rPr lang="zh-CN" altLang="en-US" dirty="0"/>
              <a:t>当遇到悬崖时候，一只脚悬空，</a:t>
            </a:r>
            <a:endParaRPr lang="en-US" altLang="zh-CN" dirty="0"/>
          </a:p>
          <a:p>
            <a:pPr lvl="1"/>
            <a:r>
              <a:rPr lang="zh-CN" altLang="en-US" dirty="0"/>
              <a:t>可以将该脚收回来（类似蜘蛛），脚尖着地，脚底靠近边缘</a:t>
            </a:r>
            <a:endParaRPr lang="en-US" altLang="zh-CN" dirty="0"/>
          </a:p>
          <a:p>
            <a:pPr lvl="1"/>
            <a:r>
              <a:rPr lang="zh-CN" altLang="en-US" dirty="0"/>
              <a:t>参考其</a:t>
            </a:r>
            <a:r>
              <a:rPr lang="en-US" altLang="zh-CN"/>
              <a:t>ppt</a:t>
            </a:r>
            <a:endParaRPr lang="zh-CN" altLang="en-US" dirty="0"/>
          </a:p>
        </p:txBody>
      </p:sp>
    </p:spTree>
    <p:extLst>
      <p:ext uri="{BB962C8B-B14F-4D97-AF65-F5344CB8AC3E}">
        <p14:creationId xmlns:p14="http://schemas.microsoft.com/office/powerpoint/2010/main" val="248779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E81D1A6-C9A8-4CE1-84EB-C58240AA4CEB}"/>
              </a:ext>
            </a:extLst>
          </p:cNvPr>
          <p:cNvSpPr>
            <a:spLocks noGrp="1"/>
          </p:cNvSpPr>
          <p:nvPr>
            <p:ph sz="half" idx="1"/>
          </p:nvPr>
        </p:nvSpPr>
        <p:spPr/>
        <p:txBody>
          <a:bodyPr>
            <a:normAutofit fontScale="70000" lnSpcReduction="20000"/>
          </a:bodyPr>
          <a:lstStyle/>
          <a:p>
            <a:r>
              <a:rPr lang="zh-CN" altLang="en-US" dirty="0"/>
              <a:t>解算三角形，计算三个内角</a:t>
            </a:r>
            <a:endParaRPr lang="en-US" altLang="zh-CN" dirty="0"/>
          </a:p>
          <a:p>
            <a:pPr lvl="1"/>
            <a:r>
              <a:rPr lang="en-US" altLang="zh-CN" dirty="0"/>
              <a:t>root pos</a:t>
            </a:r>
            <a:br>
              <a:rPr lang="en-US" altLang="zh-CN" dirty="0"/>
            </a:br>
            <a:r>
              <a:rPr lang="en-US" altLang="zh-CN" dirty="0"/>
              <a:t>upper Limb</a:t>
            </a:r>
            <a:r>
              <a:rPr lang="zh-CN" altLang="en-US" dirty="0"/>
              <a:t>长度</a:t>
            </a:r>
            <a:br>
              <a:rPr lang="en-US" altLang="zh-CN" dirty="0"/>
            </a:br>
            <a:r>
              <a:rPr lang="en-US" altLang="zh-CN" dirty="0"/>
              <a:t>lower Limb</a:t>
            </a:r>
            <a:r>
              <a:rPr lang="zh-CN" altLang="en-US" dirty="0"/>
              <a:t>长度</a:t>
            </a:r>
            <a:br>
              <a:rPr lang="en-US" altLang="zh-CN" dirty="0"/>
            </a:br>
            <a:r>
              <a:rPr lang="en-US" altLang="zh-CN" dirty="0"/>
              <a:t>effector pos</a:t>
            </a:r>
          </a:p>
          <a:p>
            <a:pPr lvl="1"/>
            <a:r>
              <a:rPr lang="zh-CN" altLang="en-US" dirty="0"/>
              <a:t>结果：三角形形状唯一</a:t>
            </a:r>
            <a:endParaRPr lang="en-US" altLang="zh-CN" dirty="0"/>
          </a:p>
          <a:p>
            <a:endParaRPr lang="en-US" altLang="zh-CN" dirty="0"/>
          </a:p>
          <a:p>
            <a:r>
              <a:rPr lang="en-US" altLang="zh-CN" dirty="0"/>
              <a:t>Two bone IK</a:t>
            </a:r>
            <a:r>
              <a:rPr lang="zh-CN" altLang="en-US" dirty="0"/>
              <a:t>解不唯一</a:t>
            </a:r>
            <a:endParaRPr lang="en-US" altLang="zh-CN" dirty="0"/>
          </a:p>
          <a:p>
            <a:pPr lvl="1"/>
            <a:r>
              <a:rPr lang="zh-CN" altLang="en-US" dirty="0"/>
              <a:t>骨骼的</a:t>
            </a:r>
            <a:r>
              <a:rPr lang="en-US" altLang="zh-CN" dirty="0"/>
              <a:t>twist</a:t>
            </a:r>
            <a:r>
              <a:rPr lang="zh-CN" altLang="en-US" dirty="0"/>
              <a:t>，导致多个解</a:t>
            </a:r>
            <a:endParaRPr lang="en-US" altLang="zh-CN" dirty="0"/>
          </a:p>
          <a:p>
            <a:pPr lvl="2"/>
            <a:r>
              <a:rPr lang="zh-CN" altLang="en-US" dirty="0"/>
              <a:t>利用解算前信息，去除多余</a:t>
            </a:r>
            <a:r>
              <a:rPr lang="en-US" altLang="zh-CN" dirty="0"/>
              <a:t>twist</a:t>
            </a:r>
          </a:p>
          <a:p>
            <a:pPr lvl="1"/>
            <a:r>
              <a:rPr lang="zh-CN" altLang="en-US" dirty="0"/>
              <a:t>空间三角形朝向不同，导致多个解</a:t>
            </a:r>
            <a:endParaRPr lang="en-US" altLang="zh-CN" dirty="0"/>
          </a:p>
          <a:p>
            <a:pPr lvl="2"/>
            <a:r>
              <a:rPr lang="zh-CN" altLang="en-US" dirty="0"/>
              <a:t>利用</a:t>
            </a:r>
            <a:r>
              <a:rPr lang="en-US" altLang="zh-CN" dirty="0"/>
              <a:t>joint Target/hint</a:t>
            </a:r>
            <a:r>
              <a:rPr lang="zh-CN" altLang="en-US" dirty="0"/>
              <a:t>限制，锁定</a:t>
            </a:r>
            <a:r>
              <a:rPr lang="en-US" altLang="zh-CN" dirty="0"/>
              <a:t>joint bend </a:t>
            </a:r>
            <a:r>
              <a:rPr lang="zh-CN" altLang="en-US" dirty="0"/>
              <a:t>朝向</a:t>
            </a:r>
          </a:p>
        </p:txBody>
      </p:sp>
      <p:sp>
        <p:nvSpPr>
          <p:cNvPr id="4" name="标题 3">
            <a:extLst>
              <a:ext uri="{FF2B5EF4-FFF2-40B4-BE49-F238E27FC236}">
                <a16:creationId xmlns:a16="http://schemas.microsoft.com/office/drawing/2014/main" id="{BAF5B7F5-652D-4E8E-9A68-5841C5F99CCD}"/>
              </a:ext>
            </a:extLst>
          </p:cNvPr>
          <p:cNvSpPr>
            <a:spLocks noGrp="1"/>
          </p:cNvSpPr>
          <p:nvPr>
            <p:ph type="title"/>
          </p:nvPr>
        </p:nvSpPr>
        <p:spPr/>
        <p:txBody>
          <a:bodyPr/>
          <a:lstStyle/>
          <a:p>
            <a:r>
              <a:rPr lang="en-US" altLang="zh-CN" dirty="0"/>
              <a:t>Two Joints IK (Analytical Solver)</a:t>
            </a:r>
            <a:endParaRPr lang="zh-CN" altLang="en-US" dirty="0"/>
          </a:p>
        </p:txBody>
      </p:sp>
      <p:sp>
        <p:nvSpPr>
          <p:cNvPr id="5" name="灯片编号占位符 4">
            <a:extLst>
              <a:ext uri="{FF2B5EF4-FFF2-40B4-BE49-F238E27FC236}">
                <a16:creationId xmlns:a16="http://schemas.microsoft.com/office/drawing/2014/main" id="{E0AFA82B-E54B-47C4-9ACC-C41C4391E6C4}"/>
              </a:ext>
            </a:extLst>
          </p:cNvPr>
          <p:cNvSpPr>
            <a:spLocks noGrp="1"/>
          </p:cNvSpPr>
          <p:nvPr>
            <p:ph type="sldNum" sz="quarter" idx="10"/>
          </p:nvPr>
        </p:nvSpPr>
        <p:spPr/>
        <p:txBody>
          <a:bodyPr/>
          <a:lstStyle/>
          <a:p>
            <a:fld id="{9BF1FB69-411C-4EA0-A61E-2F4E7ED909A7}" type="slidenum">
              <a:rPr lang="zh-CN" altLang="en-US" smtClean="0"/>
              <a:pPr/>
              <a:t>3</a:t>
            </a:fld>
            <a:endParaRPr lang="zh-CN" altLang="en-US" dirty="0"/>
          </a:p>
        </p:txBody>
      </p:sp>
      <p:pic>
        <p:nvPicPr>
          <p:cNvPr id="8" name="twoBoneIK1">
            <a:hlinkClick r:id="" action="ppaction://media"/>
            <a:extLst>
              <a:ext uri="{FF2B5EF4-FFF2-40B4-BE49-F238E27FC236}">
                <a16:creationId xmlns:a16="http://schemas.microsoft.com/office/drawing/2014/main" id="{445DD61B-D3B8-41CA-9C95-E79398820E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10044" b="11034"/>
          <a:stretch/>
        </p:blipFill>
        <p:spPr>
          <a:xfrm>
            <a:off x="6764688" y="3798493"/>
            <a:ext cx="3535362" cy="2357911"/>
          </a:xfrm>
          <a:prstGeom prst="rect">
            <a:avLst/>
          </a:prstGeom>
        </p:spPr>
      </p:pic>
      <p:pic>
        <p:nvPicPr>
          <p:cNvPr id="9" name="twoBoneIK2">
            <a:hlinkClick r:id="" action="ppaction://media"/>
            <a:extLst>
              <a:ext uri="{FF2B5EF4-FFF2-40B4-BE49-F238E27FC236}">
                <a16:creationId xmlns:a16="http://schemas.microsoft.com/office/drawing/2014/main" id="{5D1BF8ED-F373-4E88-89CC-29D1B847304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28792" t="19458" r="16346" b="22141"/>
          <a:stretch/>
        </p:blipFill>
        <p:spPr>
          <a:xfrm>
            <a:off x="8348271" y="1721116"/>
            <a:ext cx="1939637" cy="1744792"/>
          </a:xfrm>
          <a:prstGeom prst="rect">
            <a:avLst/>
          </a:prstGeom>
        </p:spPr>
      </p:pic>
      <p:pic>
        <p:nvPicPr>
          <p:cNvPr id="10" name="twoBoneIK3">
            <a:hlinkClick r:id="" action="ppaction://media"/>
            <a:extLst>
              <a:ext uri="{FF2B5EF4-FFF2-40B4-BE49-F238E27FC236}">
                <a16:creationId xmlns:a16="http://schemas.microsoft.com/office/drawing/2014/main" id="{A51A5AFE-6ED4-4F70-9207-763DEA027DD7}"/>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32079" t="19742" r="15449" b="21857"/>
          <a:stretch/>
        </p:blipFill>
        <p:spPr>
          <a:xfrm>
            <a:off x="6493206" y="1807913"/>
            <a:ext cx="1855065" cy="1744792"/>
          </a:xfrm>
          <a:prstGeom prst="rect">
            <a:avLst/>
          </a:prstGeom>
        </p:spPr>
      </p:pic>
      <p:sp>
        <p:nvSpPr>
          <p:cNvPr id="11" name="文本框 10">
            <a:extLst>
              <a:ext uri="{FF2B5EF4-FFF2-40B4-BE49-F238E27FC236}">
                <a16:creationId xmlns:a16="http://schemas.microsoft.com/office/drawing/2014/main" id="{221565A4-500E-49D3-BDA2-C1220DA8C04E}"/>
              </a:ext>
            </a:extLst>
          </p:cNvPr>
          <p:cNvSpPr txBox="1"/>
          <p:nvPr/>
        </p:nvSpPr>
        <p:spPr>
          <a:xfrm>
            <a:off x="7436002" y="3539439"/>
            <a:ext cx="1824538" cy="338554"/>
          </a:xfrm>
          <a:prstGeom prst="rect">
            <a:avLst/>
          </a:prstGeom>
          <a:noFill/>
        </p:spPr>
        <p:txBody>
          <a:bodyPr wrap="none" rtlCol="0">
            <a:spAutoFit/>
          </a:bodyPr>
          <a:lstStyle/>
          <a:p>
            <a:r>
              <a:rPr lang="zh-CN" altLang="en-US" sz="1600" dirty="0"/>
              <a:t>图</a:t>
            </a:r>
            <a:r>
              <a:rPr lang="en-US" altLang="zh-CN" sz="1600" dirty="0"/>
              <a:t>1. twist</a:t>
            </a:r>
            <a:r>
              <a:rPr lang="zh-CN" altLang="en-US" sz="1600" dirty="0"/>
              <a:t>导致多解</a:t>
            </a:r>
          </a:p>
        </p:txBody>
      </p:sp>
      <p:sp>
        <p:nvSpPr>
          <p:cNvPr id="12" name="文本框 11">
            <a:extLst>
              <a:ext uri="{FF2B5EF4-FFF2-40B4-BE49-F238E27FC236}">
                <a16:creationId xmlns:a16="http://schemas.microsoft.com/office/drawing/2014/main" id="{17D66449-A9D1-4B62-B507-549E81D97488}"/>
              </a:ext>
            </a:extLst>
          </p:cNvPr>
          <p:cNvSpPr txBox="1"/>
          <p:nvPr/>
        </p:nvSpPr>
        <p:spPr>
          <a:xfrm>
            <a:off x="7248450" y="5902690"/>
            <a:ext cx="2199641" cy="338554"/>
          </a:xfrm>
          <a:prstGeom prst="rect">
            <a:avLst/>
          </a:prstGeom>
          <a:noFill/>
        </p:spPr>
        <p:txBody>
          <a:bodyPr wrap="none" rtlCol="0">
            <a:spAutoFit/>
          </a:bodyPr>
          <a:lstStyle/>
          <a:p>
            <a:r>
              <a:rPr lang="zh-CN" altLang="en-US" sz="1600" dirty="0"/>
              <a:t>图</a:t>
            </a:r>
            <a:r>
              <a:rPr lang="en-US" altLang="zh-CN" sz="1600" dirty="0"/>
              <a:t>2. joint hint</a:t>
            </a:r>
            <a:r>
              <a:rPr lang="zh-CN" altLang="en-US" sz="1600" dirty="0"/>
              <a:t>导致多解</a:t>
            </a:r>
          </a:p>
        </p:txBody>
      </p:sp>
    </p:spTree>
    <p:extLst>
      <p:ext uri="{BB962C8B-B14F-4D97-AF65-F5344CB8AC3E}">
        <p14:creationId xmlns:p14="http://schemas.microsoft.com/office/powerpoint/2010/main" val="203303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40" fill="hold"/>
                                        <p:tgtEl>
                                          <p:spTgt spid="9"/>
                                        </p:tgtEl>
                                      </p:cBhvr>
                                    </p:cmd>
                                  </p:childTnLst>
                                </p:cTn>
                              </p:par>
                              <p:par>
                                <p:cTn id="7" presetID="1" presetClass="mediacall" presetSubtype="0" fill="hold" nodeType="withEffect">
                                  <p:stCondLst>
                                    <p:cond delay="0"/>
                                  </p:stCondLst>
                                  <p:childTnLst>
                                    <p:cmd type="call" cmd="playFrom(0.0)">
                                      <p:cBhvr>
                                        <p:cTn id="8" dur="12900" fill="hold"/>
                                        <p:tgtEl>
                                          <p:spTgt spid="10"/>
                                        </p:tgtEl>
                                      </p:cBhvr>
                                    </p:cmd>
                                  </p:childTnLst>
                                </p:cTn>
                              </p:par>
                              <p:par>
                                <p:cTn id="9" presetID="1" presetClass="mediacall" presetSubtype="0" fill="hold" nodeType="withEffect">
                                  <p:stCondLst>
                                    <p:cond delay="0"/>
                                  </p:stCondLst>
                                  <p:childTnLst>
                                    <p:cmd type="call" cmd="playFrom(0.0)">
                                      <p:cBhvr>
                                        <p:cTn id="10" dur="104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9"/>
                </p:tgtEl>
              </p:cMediaNode>
            </p:video>
            <p:video>
              <p:cMediaNode vol="80000">
                <p:cTn id="12" repeatCount="indefinite" fill="remove" display="0">
                  <p:stCondLst>
                    <p:cond delay="indefinite"/>
                  </p:stCondLst>
                </p:cTn>
                <p:tgtEl>
                  <p:spTgt spid="10"/>
                </p:tgtEl>
              </p:cMediaNode>
            </p:video>
            <p:video>
              <p:cMediaNode vol="80000">
                <p:cTn id="13" repeatCount="indefinite" fill="remove" display="0">
                  <p:stCondLst>
                    <p:cond delay="indefinite"/>
                  </p:stCondLst>
                </p:cTn>
                <p:tgtEl>
                  <p:spTgt spid="8"/>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3DD3E6-66B6-4527-9241-1B2CFD6AB422}"/>
              </a:ext>
            </a:extLst>
          </p:cNvPr>
          <p:cNvSpPr>
            <a:spLocks noGrp="1"/>
          </p:cNvSpPr>
          <p:nvPr>
            <p:ph type="sldNum" sz="quarter" idx="10"/>
          </p:nvPr>
        </p:nvSpPr>
        <p:spPr/>
        <p:txBody>
          <a:bodyPr/>
          <a:lstStyle/>
          <a:p>
            <a:fld id="{9BF1FB69-411C-4EA0-A61E-2F4E7ED909A7}" type="slidenum">
              <a:rPr lang="zh-CN" altLang="en-US" smtClean="0"/>
              <a:t>30</a:t>
            </a:fld>
            <a:endParaRPr lang="zh-CN" altLang="en-US"/>
          </a:p>
        </p:txBody>
      </p:sp>
      <p:sp>
        <p:nvSpPr>
          <p:cNvPr id="3" name="标题 2">
            <a:extLst>
              <a:ext uri="{FF2B5EF4-FFF2-40B4-BE49-F238E27FC236}">
                <a16:creationId xmlns:a16="http://schemas.microsoft.com/office/drawing/2014/main" id="{CC723A80-BACB-4298-B1C0-CC3C591D655B}"/>
              </a:ext>
            </a:extLst>
          </p:cNvPr>
          <p:cNvSpPr>
            <a:spLocks noGrp="1"/>
          </p:cNvSpPr>
          <p:nvPr>
            <p:ph type="title"/>
          </p:nvPr>
        </p:nvSpPr>
        <p:spPr/>
        <p:txBody>
          <a:bodyPr/>
          <a:lstStyle/>
          <a:p>
            <a:r>
              <a:rPr lang="zh-CN" altLang="en-US" dirty="0"/>
              <a:t>多足动物探测地面信息</a:t>
            </a:r>
          </a:p>
        </p:txBody>
      </p:sp>
      <p:sp>
        <p:nvSpPr>
          <p:cNvPr id="4" name="内容占位符 3">
            <a:extLst>
              <a:ext uri="{FF2B5EF4-FFF2-40B4-BE49-F238E27FC236}">
                <a16:creationId xmlns:a16="http://schemas.microsoft.com/office/drawing/2014/main" id="{5F7D7301-1DC6-4D93-8DCC-566F16063F9C}"/>
              </a:ext>
            </a:extLst>
          </p:cNvPr>
          <p:cNvSpPr>
            <a:spLocks noGrp="1"/>
          </p:cNvSpPr>
          <p:nvPr>
            <p:ph sz="quarter" idx="11"/>
          </p:nvPr>
        </p:nvSpPr>
        <p:spPr/>
        <p:txBody>
          <a:bodyPr/>
          <a:lstStyle/>
          <a:p>
            <a:r>
              <a:rPr lang="zh-CN" altLang="en-US" dirty="0"/>
              <a:t>不同</a:t>
            </a:r>
            <a:r>
              <a:rPr lang="en-US" altLang="zh-CN" dirty="0"/>
              <a:t>leg</a:t>
            </a:r>
            <a:r>
              <a:rPr lang="zh-CN" altLang="en-US" dirty="0"/>
              <a:t>的地面法线朝向可能不同</a:t>
            </a:r>
            <a:endParaRPr lang="en-US" altLang="zh-CN" dirty="0"/>
          </a:p>
          <a:p>
            <a:r>
              <a:rPr lang="en-US" altLang="zh-CN" dirty="0"/>
              <a:t>pelvis</a:t>
            </a:r>
            <a:r>
              <a:rPr lang="zh-CN" altLang="en-US" dirty="0"/>
              <a:t>采用最小二乘法近似获得</a:t>
            </a:r>
            <a:endParaRPr lang="en-US" altLang="zh-CN" dirty="0"/>
          </a:p>
          <a:p>
            <a:r>
              <a:rPr lang="en-US" altLang="zh-CN" dirty="0"/>
              <a:t>leg</a:t>
            </a:r>
            <a:r>
              <a:rPr lang="zh-CN" altLang="en-US" dirty="0"/>
              <a:t>的</a:t>
            </a:r>
            <a:r>
              <a:rPr lang="en-US" altLang="zh-CN" dirty="0"/>
              <a:t>hip</a:t>
            </a:r>
            <a:r>
              <a:rPr lang="zh-CN" altLang="en-US" dirty="0"/>
              <a:t>朝向按照上一帧的地面法线维持</a:t>
            </a:r>
            <a:r>
              <a:rPr lang="en-US" altLang="zh-CN" dirty="0"/>
              <a:t>orientation</a:t>
            </a:r>
          </a:p>
          <a:p>
            <a:endParaRPr lang="zh-CN" altLang="en-US" dirty="0"/>
          </a:p>
        </p:txBody>
      </p:sp>
      <p:pic>
        <p:nvPicPr>
          <p:cNvPr id="6" name="图片 5">
            <a:extLst>
              <a:ext uri="{FF2B5EF4-FFF2-40B4-BE49-F238E27FC236}">
                <a16:creationId xmlns:a16="http://schemas.microsoft.com/office/drawing/2014/main" id="{BBF0CBF0-6487-45A0-8F09-6DE0E700B42E}"/>
              </a:ext>
            </a:extLst>
          </p:cNvPr>
          <p:cNvPicPr>
            <a:picLocks noChangeAspect="1"/>
          </p:cNvPicPr>
          <p:nvPr/>
        </p:nvPicPr>
        <p:blipFill>
          <a:blip r:embed="rId2"/>
          <a:stretch>
            <a:fillRect/>
          </a:stretch>
        </p:blipFill>
        <p:spPr>
          <a:xfrm>
            <a:off x="8943975" y="792478"/>
            <a:ext cx="2256577" cy="2490512"/>
          </a:xfrm>
          <a:prstGeom prst="rect">
            <a:avLst/>
          </a:prstGeom>
        </p:spPr>
      </p:pic>
      <p:pic>
        <p:nvPicPr>
          <p:cNvPr id="8" name="图片 7">
            <a:extLst>
              <a:ext uri="{FF2B5EF4-FFF2-40B4-BE49-F238E27FC236}">
                <a16:creationId xmlns:a16="http://schemas.microsoft.com/office/drawing/2014/main" id="{BD3F3874-5DC7-454D-B3A6-8326933D822F}"/>
              </a:ext>
            </a:extLst>
          </p:cNvPr>
          <p:cNvPicPr>
            <a:picLocks noChangeAspect="1"/>
          </p:cNvPicPr>
          <p:nvPr/>
        </p:nvPicPr>
        <p:blipFill>
          <a:blip r:embed="rId3"/>
          <a:stretch>
            <a:fillRect/>
          </a:stretch>
        </p:blipFill>
        <p:spPr>
          <a:xfrm>
            <a:off x="8974918" y="3787815"/>
            <a:ext cx="2220905" cy="2595641"/>
          </a:xfrm>
          <a:prstGeom prst="rect">
            <a:avLst/>
          </a:prstGeom>
        </p:spPr>
      </p:pic>
      <p:pic>
        <p:nvPicPr>
          <p:cNvPr id="10" name="图片 9">
            <a:extLst>
              <a:ext uri="{FF2B5EF4-FFF2-40B4-BE49-F238E27FC236}">
                <a16:creationId xmlns:a16="http://schemas.microsoft.com/office/drawing/2014/main" id="{4091671B-3076-4B6E-A1D5-6860ED3702B8}"/>
              </a:ext>
            </a:extLst>
          </p:cNvPr>
          <p:cNvPicPr>
            <a:picLocks noChangeAspect="1"/>
          </p:cNvPicPr>
          <p:nvPr/>
        </p:nvPicPr>
        <p:blipFill>
          <a:blip r:embed="rId4"/>
          <a:stretch>
            <a:fillRect/>
          </a:stretch>
        </p:blipFill>
        <p:spPr>
          <a:xfrm>
            <a:off x="3080756" y="3772044"/>
            <a:ext cx="2372189" cy="2684624"/>
          </a:xfrm>
          <a:prstGeom prst="rect">
            <a:avLst/>
          </a:prstGeom>
        </p:spPr>
      </p:pic>
      <p:pic>
        <p:nvPicPr>
          <p:cNvPr id="12" name="图片 11">
            <a:extLst>
              <a:ext uri="{FF2B5EF4-FFF2-40B4-BE49-F238E27FC236}">
                <a16:creationId xmlns:a16="http://schemas.microsoft.com/office/drawing/2014/main" id="{83339C1D-F2D0-442E-9AC0-B5AF1AA1613A}"/>
              </a:ext>
            </a:extLst>
          </p:cNvPr>
          <p:cNvPicPr>
            <a:picLocks noChangeAspect="1"/>
          </p:cNvPicPr>
          <p:nvPr/>
        </p:nvPicPr>
        <p:blipFill>
          <a:blip r:embed="rId5"/>
          <a:stretch>
            <a:fillRect/>
          </a:stretch>
        </p:blipFill>
        <p:spPr>
          <a:xfrm>
            <a:off x="5844146" y="3772045"/>
            <a:ext cx="2680357" cy="2684624"/>
          </a:xfrm>
          <a:prstGeom prst="rect">
            <a:avLst/>
          </a:prstGeom>
        </p:spPr>
      </p:pic>
    </p:spTree>
    <p:extLst>
      <p:ext uri="{BB962C8B-B14F-4D97-AF65-F5344CB8AC3E}">
        <p14:creationId xmlns:p14="http://schemas.microsoft.com/office/powerpoint/2010/main" val="2194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378F647-7D7F-4FE8-86E8-2DC7FB8C34B9}"/>
                  </a:ext>
                </a:extLst>
              </p:cNvPr>
              <p:cNvSpPr>
                <a:spLocks noGrp="1"/>
              </p:cNvSpPr>
              <p:nvPr>
                <p:ph sz="half" idx="1"/>
              </p:nvPr>
            </p:nvSpPr>
            <p:spPr/>
            <p:txBody>
              <a:bodyPr>
                <a:normAutofit fontScale="70000" lnSpcReduction="20000"/>
              </a:bodyPr>
              <a:lstStyle/>
              <a:p>
                <a:r>
                  <a:rPr lang="zh-CN" altLang="en-US" dirty="0"/>
                  <a:t>计算每只脚的</a:t>
                </a:r>
                <a:r>
                  <a:rPr lang="en-US" altLang="zh-CN" dirty="0"/>
                  <a:t>root</a:t>
                </a:r>
                <a:r>
                  <a:rPr lang="zh-CN" altLang="en-US" dirty="0"/>
                  <a:t>的偏移</a:t>
                </a:r>
                <a:endParaRPr lang="en-US" altLang="zh-CN" dirty="0"/>
              </a:p>
              <a:p>
                <a:pPr lvl="1"/>
                <a:r>
                  <a:rPr lang="zh-CN" altLang="en-US" dirty="0"/>
                  <a:t>抬脚高度影响身体前后倾斜</a:t>
                </a:r>
                <a:endParaRPr lang="en-US" altLang="zh-CN" dirty="0"/>
              </a:p>
              <a:p>
                <a:pPr lvl="2"/>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𝐷𝑖𝑓𝑓</m:t>
                        </m:r>
                      </m:e>
                      <m:sub>
                        <m:r>
                          <m:rPr>
                            <m:sty m:val="p"/>
                          </m:rPr>
                          <a:rPr lang="en-US" altLang="zh-CN" smtClean="0">
                            <a:latin typeface="Cambria Math" panose="02040503050406030204" pitchFamily="18" charset="0"/>
                          </a:rPr>
                          <m:t>foot</m:t>
                        </m:r>
                        <m:r>
                          <a:rPr lang="en-US" altLang="zh-CN" smtClean="0">
                            <a:latin typeface="Cambria Math" panose="02040503050406030204" pitchFamily="18" charset="0"/>
                          </a:rPr>
                          <m:t>_</m:t>
                        </m:r>
                        <m:r>
                          <m:rPr>
                            <m:sty m:val="p"/>
                          </m:rPr>
                          <a:rPr lang="en-US" altLang="zh-CN" smtClean="0">
                            <a:latin typeface="Cambria Math" panose="02040503050406030204" pitchFamily="18" charset="0"/>
                          </a:rPr>
                          <m:t>root</m:t>
                        </m:r>
                      </m:sub>
                    </m:sSub>
                    <m:r>
                      <a:rPr lang="en-US" altLang="zh-CN" smtClean="0">
                        <a:latin typeface="Cambria Math" panose="02040503050406030204" pitchFamily="18" charset="0"/>
                      </a:rPr>
                      <m:t>=</m:t>
                    </m:r>
                    <m:r>
                      <a:rPr lang="en-US" altLang="zh-CN" smtClean="0">
                        <a:latin typeface="Cambria Math" panose="02040503050406030204" pitchFamily="18" charset="0"/>
                      </a:rPr>
                      <m:t>𝑘</m:t>
                    </m:r>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𝑓𝑜𝑜𝑡</m:t>
                        </m:r>
                        <m:r>
                          <a:rPr lang="en-US" altLang="zh-CN" smtClean="0">
                            <a:latin typeface="Cambria Math" panose="02040503050406030204" pitchFamily="18" charset="0"/>
                          </a:rPr>
                          <m:t>_</m:t>
                        </m:r>
                        <m:r>
                          <a:rPr lang="en-US" altLang="zh-CN" smtClean="0">
                            <a:latin typeface="Cambria Math" panose="02040503050406030204" pitchFamily="18" charset="0"/>
                          </a:rPr>
                          <m:t>𝐼𝐾</m:t>
                        </m:r>
                        <m:r>
                          <a:rPr lang="en-US" altLang="zh-CN" smtClean="0">
                            <a:latin typeface="Cambria Math" panose="02040503050406030204" pitchFamily="18" charset="0"/>
                          </a:rPr>
                          <m:t>_</m:t>
                        </m:r>
                        <m:r>
                          <a:rPr lang="en-US" altLang="zh-CN" smtClean="0">
                            <a:latin typeface="Cambria Math" panose="02040503050406030204" pitchFamily="18" charset="0"/>
                          </a:rPr>
                          <m:t>𝑜𝑓𝑓𝑠𝑒𝑡</m:t>
                        </m:r>
                      </m:e>
                    </m:d>
                    <m:r>
                      <a:rPr lang="en-US" altLang="zh-CN" smtClean="0">
                        <a:latin typeface="Cambria Math" panose="02040503050406030204" pitchFamily="18" charset="0"/>
                      </a:rPr>
                      <m:t> ∗ </m:t>
                    </m:r>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𝑓𝑜𝑜𝑡</m:t>
                        </m:r>
                        <m:r>
                          <a:rPr lang="en-US" altLang="zh-CN" smtClean="0">
                            <a:latin typeface="Cambria Math" panose="02040503050406030204" pitchFamily="18" charset="0"/>
                          </a:rPr>
                          <m:t>−</m:t>
                        </m:r>
                        <m:r>
                          <a:rPr lang="en-US" altLang="zh-CN" smtClean="0">
                            <a:latin typeface="Cambria Math" panose="02040503050406030204" pitchFamily="18" charset="0"/>
                          </a:rPr>
                          <m:t>𝑟𝑜𝑜𝑡</m:t>
                        </m:r>
                      </m:e>
                    </m:d>
                  </m:oMath>
                </a14:m>
                <a:endParaRPr lang="en-US" altLang="zh-CN" dirty="0"/>
              </a:p>
              <a:p>
                <a:pPr lvl="1"/>
                <a:r>
                  <a:rPr lang="zh-CN" altLang="en-US" dirty="0"/>
                  <a:t>着地点法线影响身体左右倾斜</a:t>
                </a:r>
                <a:endParaRPr lang="en-US" altLang="zh-CN" dirty="0"/>
              </a:p>
              <a:p>
                <a:pPr lvl="2"/>
                <a14:m>
                  <m:oMath xmlns:m="http://schemas.openxmlformats.org/officeDocument/2006/math">
                    <m:r>
                      <a:rPr lang="en-US" altLang="zh-CN" smtClean="0">
                        <a:latin typeface="Cambria Math" panose="02040503050406030204" pitchFamily="18" charset="0"/>
                      </a:rPr>
                      <m:t>𝑛𝑜𝑟𝑚𝑎𝑙</m:t>
                    </m:r>
                  </m:oMath>
                </a14:m>
                <a:r>
                  <a:rPr lang="zh-CN" altLang="en-US" dirty="0"/>
                  <a:t>投影到</a:t>
                </a:r>
                <a:r>
                  <a:rPr lang="en-US" altLang="zh-CN" dirty="0"/>
                  <a:t>Vector3.up</a:t>
                </a:r>
                <a:r>
                  <a:rPr lang="zh-CN" altLang="en-US" dirty="0"/>
                  <a:t>法线平面</a:t>
                </a:r>
                <a:endParaRPr lang="en-US" altLang="zh-CN" dirty="0"/>
              </a:p>
              <a:p>
                <a:pPr lvl="2"/>
                <a:r>
                  <a:rPr lang="zh-CN" altLang="en-US" dirty="0"/>
                  <a:t>继而求解</a:t>
                </a:r>
                <a14:m>
                  <m:oMath xmlns:m="http://schemas.openxmlformats.org/officeDocument/2006/math">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𝑓𝑜𝑜𝑡</m:t>
                        </m:r>
                        <m:r>
                          <a:rPr lang="en-US" altLang="zh-CN" smtClean="0">
                            <a:latin typeface="Cambria Math" panose="02040503050406030204" pitchFamily="18" charset="0"/>
                          </a:rPr>
                          <m:t>−</m:t>
                        </m:r>
                        <m:r>
                          <a:rPr lang="en-US" altLang="zh-CN" smtClean="0">
                            <a:latin typeface="Cambria Math" panose="02040503050406030204" pitchFamily="18" charset="0"/>
                          </a:rPr>
                          <m:t>𝑟𝑜𝑜𝑡</m:t>
                        </m:r>
                      </m:e>
                    </m:d>
                    <m:r>
                      <a:rPr lang="en-US" altLang="zh-CN" smtClean="0">
                        <a:latin typeface="Cambria Math" panose="02040503050406030204" pitchFamily="18" charset="0"/>
                      </a:rPr>
                      <m:t> </m:t>
                    </m:r>
                  </m:oMath>
                </a14:m>
                <a:r>
                  <a:rPr lang="zh-CN" altLang="en-US" dirty="0"/>
                  <a:t>的</a:t>
                </a:r>
                <a14:m>
                  <m:oMath xmlns:m="http://schemas.openxmlformats.org/officeDocument/2006/math">
                    <m:r>
                      <a:rPr lang="en-US" altLang="zh-CN" dirty="0" smtClean="0">
                        <a:latin typeface="Cambria Math" panose="02040503050406030204" pitchFamily="18" charset="0"/>
                      </a:rPr>
                      <m:t>𝑡𝑎𝑛𝑔𝑒𝑛𝑡</m:t>
                    </m:r>
                  </m:oMath>
                </a14:m>
                <a:endParaRPr lang="en-US" altLang="zh-CN" dirty="0"/>
              </a:p>
              <a:p>
                <a:pPr lvl="2"/>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𝐷𝑖𝑓𝑓</m:t>
                        </m:r>
                      </m:e>
                      <m:sub>
                        <m:r>
                          <m:rPr>
                            <m:sty m:val="p"/>
                          </m:rPr>
                          <a:rPr lang="en-US" altLang="zh-CN" smtClean="0">
                            <a:latin typeface="Cambria Math" panose="02040503050406030204" pitchFamily="18" charset="0"/>
                          </a:rPr>
                          <m:t>terrain</m:t>
                        </m:r>
                      </m:sub>
                    </m:sSub>
                    <m:r>
                      <a:rPr lang="en-US" altLang="zh-CN" smtClean="0">
                        <a:latin typeface="Cambria Math" panose="02040503050406030204" pitchFamily="18" charset="0"/>
                      </a:rPr>
                      <m:t>=</m:t>
                    </m:r>
                    <m:r>
                      <a:rPr lang="en-US" altLang="zh-CN">
                        <a:latin typeface="Cambria Math" panose="02040503050406030204" pitchFamily="18" charset="0"/>
                      </a:rPr>
                      <m:t>−</m:t>
                    </m:r>
                    <m:r>
                      <a:rPr lang="en-US" altLang="zh-CN">
                        <a:latin typeface="Cambria Math" panose="02040503050406030204" pitchFamily="18" charset="0"/>
                      </a:rPr>
                      <m:t>𝑘</m:t>
                    </m:r>
                    <m:d>
                      <m:dPr>
                        <m:ctrlPr>
                          <a:rPr lang="en-US" altLang="zh-CN" i="1">
                            <a:latin typeface="Cambria Math" panose="02040503050406030204" pitchFamily="18" charset="0"/>
                          </a:rPr>
                        </m:ctrlPr>
                      </m:dPr>
                      <m:e>
                        <m:r>
                          <a:rPr lang="en-US" altLang="zh-CN" smtClean="0">
                            <a:latin typeface="Cambria Math" panose="02040503050406030204" pitchFamily="18" charset="0"/>
                          </a:rPr>
                          <m:t>𝑡𝑒𝑟𝑟𝑎𝑖𝑛</m:t>
                        </m:r>
                      </m:e>
                    </m:d>
                    <m:r>
                      <a:rPr lang="en-US" altLang="zh-CN" smtClean="0">
                        <a:latin typeface="Cambria Math" panose="02040503050406030204" pitchFamily="18" charset="0"/>
                      </a:rPr>
                      <m:t>∗</m:t>
                    </m:r>
                    <m:r>
                      <a:rPr lang="en-US" altLang="zh-CN" smtClean="0">
                        <a:latin typeface="Cambria Math" panose="02040503050406030204" pitchFamily="18" charset="0"/>
                      </a:rPr>
                      <m:t>𝑡𝑎𝑛𝑔𝑒𝑛𝑡</m:t>
                    </m:r>
                  </m:oMath>
                </a14:m>
                <a:endParaRPr lang="en-US" altLang="zh-CN" dirty="0"/>
              </a:p>
              <a:p>
                <a:pPr lvl="1"/>
                <a14:m>
                  <m:oMath xmlns:m="http://schemas.openxmlformats.org/officeDocument/2006/math">
                    <m:r>
                      <a:rPr lang="en-US" altLang="zh-CN" smtClean="0">
                        <a:latin typeface="Cambria Math" panose="02040503050406030204" pitchFamily="18" charset="0"/>
                      </a:rPr>
                      <m:t>𝐷𝑖𝑓𝑓</m:t>
                    </m:r>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𝐷𝑖𝑓𝑓</m:t>
                        </m:r>
                      </m:e>
                      <m:sub>
                        <m:r>
                          <m:rPr>
                            <m:sty m:val="p"/>
                          </m:rPr>
                          <a:rPr lang="en-US" altLang="zh-CN">
                            <a:latin typeface="Cambria Math" panose="02040503050406030204" pitchFamily="18" charset="0"/>
                          </a:rPr>
                          <m:t>foot</m:t>
                        </m:r>
                        <m:r>
                          <a:rPr lang="en-US" altLang="zh-CN">
                            <a:latin typeface="Cambria Math" panose="02040503050406030204" pitchFamily="18" charset="0"/>
                          </a:rPr>
                          <m:t>_</m:t>
                        </m:r>
                        <m:r>
                          <m:rPr>
                            <m:sty m:val="p"/>
                          </m:rPr>
                          <a:rPr lang="en-US" altLang="zh-CN">
                            <a:latin typeface="Cambria Math" panose="02040503050406030204" pitchFamily="18" charset="0"/>
                          </a:rPr>
                          <m:t>root</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𝐷𝑖𝑓𝑓</m:t>
                        </m:r>
                      </m:e>
                      <m:sub>
                        <m:r>
                          <m:rPr>
                            <m:sty m:val="p"/>
                          </m:rPr>
                          <a:rPr lang="en-US" altLang="zh-CN">
                            <a:latin typeface="Cambria Math" panose="02040503050406030204" pitchFamily="18" charset="0"/>
                          </a:rPr>
                          <m:t>terrain</m:t>
                        </m:r>
                      </m:sub>
                    </m:sSub>
                  </m:oMath>
                </a14:m>
                <a:endParaRPr lang="en-US" altLang="zh-CN" dirty="0"/>
              </a:p>
              <a:p>
                <a:r>
                  <a:rPr lang="zh-CN" altLang="en-US" dirty="0"/>
                  <a:t>修改</a:t>
                </a:r>
                <a:r>
                  <a:rPr lang="en-US" altLang="zh-CN" dirty="0"/>
                  <a:t>spine</a:t>
                </a:r>
                <a:r>
                  <a:rPr lang="zh-CN" altLang="en-US" dirty="0"/>
                  <a:t>骨骼朝向</a:t>
                </a:r>
                <a:endParaRPr lang="en-US" altLang="zh-CN" dirty="0"/>
              </a:p>
              <a:p>
                <a:pPr lvl="1"/>
                <a14:m>
                  <m:oMath xmlns:m="http://schemas.openxmlformats.org/officeDocument/2006/math">
                    <m:r>
                      <a:rPr lang="en-US" altLang="zh-CN" smtClean="0">
                        <a:latin typeface="Cambria Math" panose="02040503050406030204" pitchFamily="18" charset="0"/>
                      </a:rPr>
                      <m:t>𝐼𝐾</m:t>
                    </m:r>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𝑠𝑝𝑖𝑛𝑒</m:t>
                        </m:r>
                      </m:e>
                    </m:d>
                    <m:r>
                      <a:rPr lang="en-US" altLang="zh-CN" smtClean="0">
                        <a:latin typeface="Cambria Math" panose="02040503050406030204" pitchFamily="18" charset="0"/>
                      </a:rPr>
                      <m:t>=</m:t>
                    </m:r>
                    <m:r>
                      <a:rPr lang="en-US" altLang="zh-CN" smtClean="0">
                        <a:latin typeface="Cambria Math" panose="02040503050406030204" pitchFamily="18" charset="0"/>
                      </a:rPr>
                      <m:t>𝑃𝑜𝑠</m:t>
                    </m:r>
                    <m:d>
                      <m:dPr>
                        <m:ctrlPr>
                          <a:rPr lang="en-US" altLang="zh-CN" i="1" smtClean="0">
                            <a:latin typeface="Cambria Math" panose="02040503050406030204" pitchFamily="18" charset="0"/>
                          </a:rPr>
                        </m:ctrlPr>
                      </m:dPr>
                      <m:e>
                        <m:r>
                          <m:rPr>
                            <m:sty m:val="p"/>
                          </m:rPr>
                          <a:rPr lang="en-US" altLang="zh-CN" i="0" smtClean="0">
                            <a:latin typeface="Cambria Math" panose="02040503050406030204" pitchFamily="18" charset="0"/>
                          </a:rPr>
                          <m:t>spine</m:t>
                        </m:r>
                      </m:e>
                    </m:d>
                    <m:r>
                      <a:rPr lang="en-US" altLang="zh-CN" smtClean="0">
                        <a:latin typeface="Cambria Math" panose="02040503050406030204" pitchFamily="18" charset="0"/>
                      </a:rPr>
                      <m:t>+</m:t>
                    </m:r>
                    <m:r>
                      <a:rPr lang="en-US" altLang="zh-CN" smtClean="0">
                        <a:latin typeface="Cambria Math" panose="02040503050406030204" pitchFamily="18" charset="0"/>
                      </a:rPr>
                      <m:t>𝐷𝑖𝑓𝑓</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lFoot</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𝐷𝑖𝑓𝑓</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rFoot</m:t>
                    </m:r>
                    <m:r>
                      <a:rPr lang="en-US" altLang="zh-CN" b="0" i="0" smtClean="0">
                        <a:latin typeface="Cambria Math" panose="02040503050406030204" pitchFamily="18" charset="0"/>
                      </a:rPr>
                      <m:t>)</m:t>
                    </m:r>
                  </m:oMath>
                </a14:m>
                <a:endParaRPr lang="en-US" altLang="zh-CN" dirty="0"/>
              </a:p>
              <a:p>
                <a:pPr lvl="1"/>
                <a:r>
                  <a:rPr lang="zh-CN" altLang="en-US" dirty="0"/>
                  <a:t>保留</a:t>
                </a:r>
                <a:r>
                  <a:rPr lang="en-US" altLang="zh-CN" dirty="0"/>
                  <a:t>left(right) shoulder</a:t>
                </a:r>
                <a:r>
                  <a:rPr lang="zh-CN" altLang="en-US" dirty="0"/>
                  <a:t>、</a:t>
                </a:r>
                <a:r>
                  <a:rPr lang="en-US" altLang="zh-CN" dirty="0"/>
                  <a:t>head</a:t>
                </a:r>
                <a:r>
                  <a:rPr lang="zh-CN" altLang="en-US" dirty="0"/>
                  <a:t>的全局朝向</a:t>
                </a:r>
                <a:endParaRPr lang="en-US" altLang="zh-CN" dirty="0"/>
              </a:p>
              <a:p>
                <a:pPr lvl="1"/>
                <a:endParaRPr lang="en-US" altLang="zh-CN" dirty="0"/>
              </a:p>
              <a:p>
                <a:endParaRPr lang="zh-CN" altLang="en-US" dirty="0"/>
              </a:p>
            </p:txBody>
          </p:sp>
        </mc:Choice>
        <mc:Fallback xmlns="">
          <p:sp>
            <p:nvSpPr>
              <p:cNvPr id="2" name="内容占位符 1">
                <a:extLst>
                  <a:ext uri="{FF2B5EF4-FFF2-40B4-BE49-F238E27FC236}">
                    <a16:creationId xmlns:a16="http://schemas.microsoft.com/office/drawing/2014/main" id="{E378F647-7D7F-4FE8-86E8-2DC7FB8C34B9}"/>
                  </a:ext>
                </a:extLst>
              </p:cNvPr>
              <p:cNvSpPr>
                <a:spLocks noGrp="1" noRot="1" noChangeAspect="1" noMove="1" noResize="1" noEditPoints="1" noAdjustHandles="1" noChangeArrowheads="1" noChangeShapeType="1" noTextEdit="1"/>
              </p:cNvSpPr>
              <p:nvPr>
                <p:ph sz="half" idx="1"/>
              </p:nvPr>
            </p:nvSpPr>
            <p:spPr>
              <a:blipFill>
                <a:blip r:embed="rId2"/>
                <a:stretch>
                  <a:fillRect l="-588"/>
                </a:stretch>
              </a:blipFill>
            </p:spPr>
            <p:txBody>
              <a:bodyPr/>
              <a:lstStyle/>
              <a:p>
                <a:r>
                  <a:rPr lang="zh-CN" altLang="en-US">
                    <a:noFill/>
                  </a:rPr>
                  <a:t> </a:t>
                </a:r>
              </a:p>
            </p:txBody>
          </p:sp>
        </mc:Fallback>
      </mc:AlternateContent>
      <p:pic>
        <p:nvPicPr>
          <p:cNvPr id="12" name="内容占位符 11">
            <a:extLst>
              <a:ext uri="{FF2B5EF4-FFF2-40B4-BE49-F238E27FC236}">
                <a16:creationId xmlns:a16="http://schemas.microsoft.com/office/drawing/2014/main" id="{3D97B23F-3257-4E06-97D5-8BC5B0ACC19C}"/>
              </a:ext>
            </a:extLst>
          </p:cNvPr>
          <p:cNvPicPr>
            <a:picLocks noGrp="1" noChangeAspect="1"/>
          </p:cNvPicPr>
          <p:nvPr>
            <p:ph sz="half" idx="2"/>
          </p:nvPr>
        </p:nvPicPr>
        <p:blipFill>
          <a:blip r:embed="rId3"/>
          <a:stretch>
            <a:fillRect/>
          </a:stretch>
        </p:blipFill>
        <p:spPr>
          <a:xfrm>
            <a:off x="7408152" y="1825625"/>
            <a:ext cx="2709696" cy="4351338"/>
          </a:xfrm>
        </p:spPr>
      </p:pic>
      <p:sp>
        <p:nvSpPr>
          <p:cNvPr id="9" name="标题 8">
            <a:extLst>
              <a:ext uri="{FF2B5EF4-FFF2-40B4-BE49-F238E27FC236}">
                <a16:creationId xmlns:a16="http://schemas.microsoft.com/office/drawing/2014/main" id="{7A799D4E-4281-4E75-BE46-F03548E5C1F2}"/>
              </a:ext>
            </a:extLst>
          </p:cNvPr>
          <p:cNvSpPr>
            <a:spLocks noGrp="1"/>
          </p:cNvSpPr>
          <p:nvPr>
            <p:ph type="title"/>
          </p:nvPr>
        </p:nvSpPr>
        <p:spPr/>
        <p:txBody>
          <a:bodyPr/>
          <a:lstStyle/>
          <a:p>
            <a:r>
              <a:rPr lang="en-US" altLang="zh-CN" dirty="0"/>
              <a:t>Foot IK balancer</a:t>
            </a:r>
            <a:r>
              <a:rPr lang="zh-CN" altLang="en-US" dirty="0"/>
              <a:t>（针对直立角色）</a:t>
            </a:r>
          </a:p>
        </p:txBody>
      </p:sp>
      <p:sp>
        <p:nvSpPr>
          <p:cNvPr id="3" name="灯片编号占位符 2">
            <a:extLst>
              <a:ext uri="{FF2B5EF4-FFF2-40B4-BE49-F238E27FC236}">
                <a16:creationId xmlns:a16="http://schemas.microsoft.com/office/drawing/2014/main" id="{D58B2D82-5047-4394-8C1C-5A87652ABC20}"/>
              </a:ext>
            </a:extLst>
          </p:cNvPr>
          <p:cNvSpPr>
            <a:spLocks noGrp="1"/>
          </p:cNvSpPr>
          <p:nvPr>
            <p:ph type="sldNum" sz="quarter" idx="10"/>
          </p:nvPr>
        </p:nvSpPr>
        <p:spPr/>
        <p:txBody>
          <a:bodyPr/>
          <a:lstStyle/>
          <a:p>
            <a:fld id="{9BF1FB69-411C-4EA0-A61E-2F4E7ED909A7}" type="slidenum">
              <a:rPr lang="zh-CN" altLang="en-US" smtClean="0"/>
              <a:pPr/>
              <a:t>31</a:t>
            </a:fld>
            <a:endParaRPr lang="zh-CN" altLang="en-US" dirty="0"/>
          </a:p>
        </p:txBody>
      </p:sp>
    </p:spTree>
    <p:extLst>
      <p:ext uri="{BB962C8B-B14F-4D97-AF65-F5344CB8AC3E}">
        <p14:creationId xmlns:p14="http://schemas.microsoft.com/office/powerpoint/2010/main" val="1592393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A84F9740-481B-4FA4-8180-3332F1093076}"/>
              </a:ext>
            </a:extLst>
          </p:cNvPr>
          <p:cNvSpPr>
            <a:spLocks noGrp="1"/>
          </p:cNvSpPr>
          <p:nvPr>
            <p:ph sz="half" idx="1"/>
          </p:nvPr>
        </p:nvSpPr>
        <p:spPr/>
        <p:txBody>
          <a:bodyPr/>
          <a:lstStyle/>
          <a:p>
            <a:r>
              <a:rPr lang="zh-CN" altLang="en-US" dirty="0"/>
              <a:t>怎么调整腰部</a:t>
            </a:r>
            <a:endParaRPr lang="en-US" altLang="zh-CN" dirty="0"/>
          </a:p>
          <a:p>
            <a:pPr lvl="1"/>
            <a:r>
              <a:rPr lang="zh-CN" altLang="en-US" dirty="0"/>
              <a:t>问美术经验</a:t>
            </a:r>
            <a:endParaRPr lang="en-US" altLang="zh-CN" dirty="0"/>
          </a:p>
          <a:p>
            <a:pPr lvl="2"/>
            <a:r>
              <a:rPr lang="zh-CN" altLang="en-US" dirty="0"/>
              <a:t>腰部几个关节旋转权重</a:t>
            </a:r>
            <a:endParaRPr lang="en-US" altLang="zh-CN" dirty="0"/>
          </a:p>
          <a:p>
            <a:pPr lvl="2"/>
            <a:r>
              <a:rPr lang="en-US" altLang="zh-CN" dirty="0"/>
              <a:t>root</a:t>
            </a:r>
            <a:r>
              <a:rPr lang="zh-CN" altLang="en-US" dirty="0"/>
              <a:t>关节高度偏差权重</a:t>
            </a:r>
          </a:p>
        </p:txBody>
      </p:sp>
      <p:pic>
        <p:nvPicPr>
          <p:cNvPr id="9" name="内容占位符 8">
            <a:extLst>
              <a:ext uri="{FF2B5EF4-FFF2-40B4-BE49-F238E27FC236}">
                <a16:creationId xmlns:a16="http://schemas.microsoft.com/office/drawing/2014/main" id="{B51E7D7F-F750-49AC-97A8-999383F38DDF}"/>
              </a:ext>
            </a:extLst>
          </p:cNvPr>
          <p:cNvPicPr>
            <a:picLocks noGrp="1" noChangeAspect="1"/>
          </p:cNvPicPr>
          <p:nvPr>
            <p:ph sz="half" idx="2"/>
          </p:nvPr>
        </p:nvPicPr>
        <p:blipFill>
          <a:blip r:embed="rId2"/>
          <a:stretch>
            <a:fillRect/>
          </a:stretch>
        </p:blipFill>
        <p:spPr>
          <a:xfrm>
            <a:off x="6172200" y="2100239"/>
            <a:ext cx="5181600" cy="3802110"/>
          </a:xfrm>
        </p:spPr>
      </p:pic>
      <p:sp>
        <p:nvSpPr>
          <p:cNvPr id="5" name="标题 4">
            <a:extLst>
              <a:ext uri="{FF2B5EF4-FFF2-40B4-BE49-F238E27FC236}">
                <a16:creationId xmlns:a16="http://schemas.microsoft.com/office/drawing/2014/main" id="{39C9005E-5ED3-4842-B4F0-CC4B576FFF7C}"/>
              </a:ext>
            </a:extLst>
          </p:cNvPr>
          <p:cNvSpPr>
            <a:spLocks noGrp="1"/>
          </p:cNvSpPr>
          <p:nvPr>
            <p:ph type="title"/>
          </p:nvPr>
        </p:nvSpPr>
        <p:spPr/>
        <p:txBody>
          <a:bodyPr/>
          <a:lstStyle/>
          <a:p>
            <a:r>
              <a:rPr lang="zh-CN" altLang="en-US"/>
              <a:t>简易</a:t>
            </a:r>
            <a:r>
              <a:rPr lang="en-US" altLang="zh-CN"/>
              <a:t>Full </a:t>
            </a:r>
            <a:r>
              <a:rPr lang="en-US" altLang="zh-CN" dirty="0"/>
              <a:t>Body IK</a:t>
            </a:r>
            <a:endParaRPr lang="zh-CN" altLang="en-US" dirty="0"/>
          </a:p>
        </p:txBody>
      </p:sp>
      <p:sp>
        <p:nvSpPr>
          <p:cNvPr id="2" name="灯片编号占位符 1">
            <a:extLst>
              <a:ext uri="{FF2B5EF4-FFF2-40B4-BE49-F238E27FC236}">
                <a16:creationId xmlns:a16="http://schemas.microsoft.com/office/drawing/2014/main" id="{13256589-3828-4758-AFA2-E11CF0524597}"/>
              </a:ext>
            </a:extLst>
          </p:cNvPr>
          <p:cNvSpPr>
            <a:spLocks noGrp="1"/>
          </p:cNvSpPr>
          <p:nvPr>
            <p:ph type="sldNum" sz="quarter" idx="10"/>
          </p:nvPr>
        </p:nvSpPr>
        <p:spPr/>
        <p:txBody>
          <a:bodyPr/>
          <a:lstStyle/>
          <a:p>
            <a:fld id="{9BF1FB69-411C-4EA0-A61E-2F4E7ED909A7}" type="slidenum">
              <a:rPr lang="zh-CN" altLang="en-US" smtClean="0"/>
              <a:t>32</a:t>
            </a:fld>
            <a:endParaRPr lang="zh-CN" altLang="en-US"/>
          </a:p>
        </p:txBody>
      </p:sp>
    </p:spTree>
    <p:extLst>
      <p:ext uri="{BB962C8B-B14F-4D97-AF65-F5344CB8AC3E}">
        <p14:creationId xmlns:p14="http://schemas.microsoft.com/office/powerpoint/2010/main" val="204419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080531B-3B2F-4297-ABB8-419A8418371E}"/>
              </a:ext>
            </a:extLst>
          </p:cNvPr>
          <p:cNvSpPr>
            <a:spLocks noGrp="1"/>
          </p:cNvSpPr>
          <p:nvPr>
            <p:ph type="sldNum" sz="quarter" idx="10"/>
          </p:nvPr>
        </p:nvSpPr>
        <p:spPr/>
        <p:txBody>
          <a:bodyPr/>
          <a:lstStyle/>
          <a:p>
            <a:fld id="{9BF1FB69-411C-4EA0-A61E-2F4E7ED909A7}" type="slidenum">
              <a:rPr lang="zh-CN" altLang="en-US" smtClean="0"/>
              <a:pPr/>
              <a:t>33</a:t>
            </a:fld>
            <a:endParaRPr lang="zh-CN" altLang="en-US" dirty="0"/>
          </a:p>
        </p:txBody>
      </p:sp>
      <p:sp>
        <p:nvSpPr>
          <p:cNvPr id="4" name="标题 3">
            <a:extLst>
              <a:ext uri="{FF2B5EF4-FFF2-40B4-BE49-F238E27FC236}">
                <a16:creationId xmlns:a16="http://schemas.microsoft.com/office/drawing/2014/main" id="{CAAE37E4-8F5C-4EC7-97FB-7E02903328BB}"/>
              </a:ext>
            </a:extLst>
          </p:cNvPr>
          <p:cNvSpPr>
            <a:spLocks noGrp="1"/>
          </p:cNvSpPr>
          <p:nvPr>
            <p:ph type="title"/>
          </p:nvPr>
        </p:nvSpPr>
        <p:spPr/>
        <p:txBody>
          <a:bodyPr/>
          <a:lstStyle/>
          <a:p>
            <a:r>
              <a:rPr lang="zh-CN" altLang="en-US" dirty="0"/>
              <a:t>构建</a:t>
            </a:r>
            <a:r>
              <a:rPr lang="en-US" altLang="zh-CN" dirty="0"/>
              <a:t>IK</a:t>
            </a:r>
            <a:r>
              <a:rPr lang="zh-CN" altLang="en-US" dirty="0"/>
              <a:t>骨骼</a:t>
            </a:r>
          </a:p>
        </p:txBody>
      </p:sp>
      <p:sp>
        <p:nvSpPr>
          <p:cNvPr id="3" name="内容占位符 2">
            <a:extLst>
              <a:ext uri="{FF2B5EF4-FFF2-40B4-BE49-F238E27FC236}">
                <a16:creationId xmlns:a16="http://schemas.microsoft.com/office/drawing/2014/main" id="{E0A35348-D3BA-4D38-BFD3-E2C0FA624DCA}"/>
              </a:ext>
            </a:extLst>
          </p:cNvPr>
          <p:cNvSpPr>
            <a:spLocks noGrp="1"/>
          </p:cNvSpPr>
          <p:nvPr>
            <p:ph sz="quarter" idx="11"/>
          </p:nvPr>
        </p:nvSpPr>
        <p:spPr/>
        <p:txBody>
          <a:bodyPr/>
          <a:lstStyle/>
          <a:p>
            <a:r>
              <a:rPr lang="zh-CN" altLang="en-US" dirty="0"/>
              <a:t>原始动画复制</a:t>
            </a:r>
            <a:r>
              <a:rPr lang="en-US" altLang="zh-CN" dirty="0" err="1"/>
              <a:t>fk</a:t>
            </a:r>
            <a:r>
              <a:rPr lang="zh-CN" altLang="en-US" dirty="0"/>
              <a:t>骨骼轨迹</a:t>
            </a:r>
            <a:endParaRPr lang="en-US" altLang="zh-CN" dirty="0"/>
          </a:p>
          <a:p>
            <a:r>
              <a:rPr lang="zh-CN" altLang="en-US" dirty="0"/>
              <a:t>选择三种模式进行烘焙</a:t>
            </a:r>
            <a:r>
              <a:rPr lang="en-US" altLang="zh-CN" dirty="0"/>
              <a:t>IK</a:t>
            </a:r>
            <a:r>
              <a:rPr lang="zh-CN" altLang="en-US" dirty="0"/>
              <a:t>骨骼（下一页）</a:t>
            </a:r>
            <a:endParaRPr lang="en-US" altLang="zh-CN" dirty="0"/>
          </a:p>
          <a:p>
            <a:r>
              <a:rPr lang="zh-CN" altLang="en-US" dirty="0"/>
              <a:t>烘焙</a:t>
            </a:r>
            <a:r>
              <a:rPr lang="en-US" altLang="zh-CN" dirty="0"/>
              <a:t>IK</a:t>
            </a:r>
            <a:r>
              <a:rPr lang="zh-CN" altLang="en-US" dirty="0"/>
              <a:t>轨迹，写入</a:t>
            </a:r>
            <a:r>
              <a:rPr lang="en-US" altLang="zh-CN" dirty="0"/>
              <a:t>animation</a:t>
            </a:r>
            <a:endParaRPr lang="zh-CN" altLang="en-US" dirty="0"/>
          </a:p>
          <a:p>
            <a:r>
              <a:rPr lang="zh-CN" altLang="en-US" dirty="0"/>
              <a:t>在</a:t>
            </a:r>
            <a:r>
              <a:rPr lang="en-US" altLang="zh-CN" dirty="0"/>
              <a:t>animation</a:t>
            </a:r>
            <a:r>
              <a:rPr lang="zh-CN" altLang="en-US" dirty="0"/>
              <a:t>中打标签，写入</a:t>
            </a:r>
            <a:r>
              <a:rPr lang="en-US" altLang="zh-CN" dirty="0"/>
              <a:t>IK/FK</a:t>
            </a:r>
            <a:r>
              <a:rPr lang="zh-CN" altLang="en-US" dirty="0"/>
              <a:t>权重轨迹到</a:t>
            </a:r>
            <a:r>
              <a:rPr lang="en-US" altLang="zh-CN" dirty="0"/>
              <a:t>animation</a:t>
            </a:r>
          </a:p>
          <a:p>
            <a:r>
              <a:rPr lang="zh-CN" altLang="en-US" dirty="0"/>
              <a:t>其他逻辑</a:t>
            </a:r>
            <a:endParaRPr lang="en-US" altLang="zh-CN" dirty="0"/>
          </a:p>
          <a:p>
            <a:pPr lvl="1"/>
            <a:r>
              <a:rPr lang="zh-CN" altLang="en-US"/>
              <a:t>摸自己的耳朵</a:t>
            </a:r>
            <a:endParaRPr lang="zh-CN" altLang="en-US" dirty="0"/>
          </a:p>
        </p:txBody>
      </p:sp>
    </p:spTree>
    <p:extLst>
      <p:ext uri="{BB962C8B-B14F-4D97-AF65-F5344CB8AC3E}">
        <p14:creationId xmlns:p14="http://schemas.microsoft.com/office/powerpoint/2010/main" val="2215197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2080531B-3B2F-4297-ABB8-419A8418371E}"/>
              </a:ext>
            </a:extLst>
          </p:cNvPr>
          <p:cNvSpPr>
            <a:spLocks noGrp="1"/>
          </p:cNvSpPr>
          <p:nvPr>
            <p:ph type="sldNum" sz="quarter" idx="10"/>
          </p:nvPr>
        </p:nvSpPr>
        <p:spPr/>
        <p:txBody>
          <a:bodyPr/>
          <a:lstStyle/>
          <a:p>
            <a:fld id="{9BF1FB69-411C-4EA0-A61E-2F4E7ED909A7}" type="slidenum">
              <a:rPr lang="zh-CN" altLang="en-US" smtClean="0"/>
              <a:pPr/>
              <a:t>34</a:t>
            </a:fld>
            <a:endParaRPr lang="zh-CN" altLang="en-US" dirty="0"/>
          </a:p>
        </p:txBody>
      </p:sp>
      <p:sp>
        <p:nvSpPr>
          <p:cNvPr id="4" name="标题 3">
            <a:extLst>
              <a:ext uri="{FF2B5EF4-FFF2-40B4-BE49-F238E27FC236}">
                <a16:creationId xmlns:a16="http://schemas.microsoft.com/office/drawing/2014/main" id="{CAAE37E4-8F5C-4EC7-97FB-7E02903328BB}"/>
              </a:ext>
            </a:extLst>
          </p:cNvPr>
          <p:cNvSpPr>
            <a:spLocks noGrp="1"/>
          </p:cNvSpPr>
          <p:nvPr>
            <p:ph type="title"/>
          </p:nvPr>
        </p:nvSpPr>
        <p:spPr/>
        <p:txBody>
          <a:bodyPr/>
          <a:lstStyle/>
          <a:p>
            <a:r>
              <a:rPr lang="zh-CN" altLang="en-US" dirty="0"/>
              <a:t>三种模式</a:t>
            </a:r>
          </a:p>
        </p:txBody>
      </p:sp>
      <p:sp>
        <p:nvSpPr>
          <p:cNvPr id="2" name="内容占位符 1">
            <a:extLst>
              <a:ext uri="{FF2B5EF4-FFF2-40B4-BE49-F238E27FC236}">
                <a16:creationId xmlns:a16="http://schemas.microsoft.com/office/drawing/2014/main" id="{C98D8D39-C93B-47F2-88FE-D2B721EC5BDA}"/>
              </a:ext>
            </a:extLst>
          </p:cNvPr>
          <p:cNvSpPr>
            <a:spLocks noGrp="1"/>
          </p:cNvSpPr>
          <p:nvPr>
            <p:ph sz="quarter" idx="11"/>
          </p:nvPr>
        </p:nvSpPr>
        <p:spPr/>
        <p:txBody>
          <a:bodyPr>
            <a:normAutofit/>
          </a:bodyPr>
          <a:lstStyle/>
          <a:p>
            <a:r>
              <a:rPr lang="zh-CN" altLang="en-US" dirty="0"/>
              <a:t>相对</a:t>
            </a:r>
            <a:r>
              <a:rPr lang="en-US" altLang="zh-CN" dirty="0"/>
              <a:t>root</a:t>
            </a:r>
            <a:r>
              <a:rPr lang="zh-CN" altLang="en-US" dirty="0"/>
              <a:t>骨骼</a:t>
            </a:r>
            <a:endParaRPr lang="en-US" altLang="zh-CN" dirty="0"/>
          </a:p>
          <a:p>
            <a:pPr lvl="1"/>
            <a:r>
              <a:rPr lang="zh-CN" altLang="en-US" dirty="0"/>
              <a:t>拿杯子、坐在椅子上</a:t>
            </a:r>
            <a:endParaRPr lang="en-US" altLang="zh-CN" dirty="0"/>
          </a:p>
          <a:p>
            <a:r>
              <a:rPr lang="zh-CN" altLang="en-US" dirty="0"/>
              <a:t>相对</a:t>
            </a:r>
            <a:r>
              <a:rPr lang="en-US" altLang="zh-CN" dirty="0"/>
              <a:t>hip</a:t>
            </a:r>
            <a:r>
              <a:rPr lang="zh-CN" altLang="en-US" dirty="0"/>
              <a:t>骨骼</a:t>
            </a:r>
            <a:endParaRPr lang="en-US" altLang="zh-CN" dirty="0"/>
          </a:p>
          <a:p>
            <a:pPr lvl="1"/>
            <a:r>
              <a:rPr lang="zh-CN" altLang="en-US" dirty="0"/>
              <a:t>持枪</a:t>
            </a:r>
            <a:endParaRPr lang="en-US" altLang="zh-CN" dirty="0"/>
          </a:p>
          <a:p>
            <a:pPr lvl="2"/>
            <a:r>
              <a:rPr lang="zh-CN" altLang="en-US" dirty="0"/>
              <a:t>角色差异不大，可以使用第一种模式</a:t>
            </a:r>
            <a:endParaRPr lang="en-US" altLang="zh-CN" dirty="0"/>
          </a:p>
          <a:p>
            <a:pPr lvl="1"/>
            <a:r>
              <a:rPr lang="zh-CN" altLang="en-US" dirty="0"/>
              <a:t>弹吉他</a:t>
            </a:r>
            <a:endParaRPr lang="en-US" altLang="zh-CN" dirty="0"/>
          </a:p>
          <a:p>
            <a:r>
              <a:rPr lang="zh-CN" altLang="en-US" dirty="0"/>
              <a:t>根据肢体长度缩放</a:t>
            </a:r>
            <a:endParaRPr lang="en-US" altLang="zh-CN" dirty="0"/>
          </a:p>
          <a:p>
            <a:pPr lvl="1"/>
            <a:endParaRPr lang="en-US" altLang="zh-CN" dirty="0"/>
          </a:p>
          <a:p>
            <a:endParaRPr lang="en-US" altLang="zh-CN" dirty="0"/>
          </a:p>
        </p:txBody>
      </p:sp>
    </p:spTree>
    <p:extLst>
      <p:ext uri="{BB962C8B-B14F-4D97-AF65-F5344CB8AC3E}">
        <p14:creationId xmlns:p14="http://schemas.microsoft.com/office/powerpoint/2010/main" val="2367913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77D848-8307-4636-A18D-3FE630BA33BB}"/>
              </a:ext>
            </a:extLst>
          </p:cNvPr>
          <p:cNvSpPr>
            <a:spLocks noGrp="1"/>
          </p:cNvSpPr>
          <p:nvPr>
            <p:ph sz="half" idx="1"/>
          </p:nvPr>
        </p:nvSpPr>
        <p:spPr/>
        <p:txBody>
          <a:bodyPr/>
          <a:lstStyle/>
          <a:p>
            <a:r>
              <a:rPr lang="zh-CN" altLang="en-US" dirty="0"/>
              <a:t>一般做法</a:t>
            </a:r>
            <a:endParaRPr lang="en-US" altLang="zh-CN" dirty="0"/>
          </a:p>
          <a:p>
            <a:pPr lvl="1"/>
            <a:r>
              <a:rPr lang="zh-CN" altLang="en-US" dirty="0"/>
              <a:t>枪挂在一只手上，</a:t>
            </a:r>
            <a:r>
              <a:rPr lang="en-US" altLang="zh-CN" dirty="0"/>
              <a:t>socket</a:t>
            </a:r>
          </a:p>
          <a:p>
            <a:pPr lvl="1"/>
            <a:r>
              <a:rPr lang="zh-CN" altLang="en-US" dirty="0"/>
              <a:t>枪有两个点（左右手）</a:t>
            </a:r>
            <a:endParaRPr lang="en-US" altLang="zh-CN" dirty="0"/>
          </a:p>
          <a:p>
            <a:pPr lvl="1"/>
            <a:r>
              <a:rPr lang="zh-CN" altLang="en-US" dirty="0"/>
              <a:t>一只手控制，另一只手靠过去</a:t>
            </a:r>
            <a:endParaRPr lang="en-US" altLang="zh-CN" dirty="0"/>
          </a:p>
          <a:p>
            <a:r>
              <a:rPr lang="en-US" altLang="zh-CN" dirty="0"/>
              <a:t>Hand IK retargeting</a:t>
            </a:r>
          </a:p>
          <a:p>
            <a:pPr lvl="1"/>
            <a:r>
              <a:rPr lang="zh-CN" altLang="en-US" dirty="0"/>
              <a:t>参数可以控制如下程度：</a:t>
            </a:r>
            <a:endParaRPr lang="en-US" altLang="zh-CN" dirty="0"/>
          </a:p>
          <a:p>
            <a:pPr lvl="2"/>
            <a:r>
              <a:rPr lang="zh-CN" altLang="en-US" dirty="0"/>
              <a:t>枪属于哪一只手控制</a:t>
            </a:r>
            <a:endParaRPr lang="en-US" altLang="zh-CN" dirty="0"/>
          </a:p>
          <a:p>
            <a:pPr lvl="2"/>
            <a:r>
              <a:rPr lang="zh-CN" altLang="en-US" dirty="0"/>
              <a:t>另一只手去靠</a:t>
            </a:r>
            <a:endParaRPr lang="en-US" altLang="zh-CN" dirty="0"/>
          </a:p>
          <a:p>
            <a:pPr lvl="1"/>
            <a:endParaRPr lang="en-US" altLang="zh-CN" dirty="0"/>
          </a:p>
          <a:p>
            <a:pPr lvl="1"/>
            <a:endParaRPr lang="en-US" altLang="zh-CN" dirty="0"/>
          </a:p>
          <a:p>
            <a:endParaRPr lang="zh-CN" altLang="en-US" dirty="0"/>
          </a:p>
        </p:txBody>
      </p:sp>
      <p:sp>
        <p:nvSpPr>
          <p:cNvPr id="4" name="标题 3">
            <a:extLst>
              <a:ext uri="{FF2B5EF4-FFF2-40B4-BE49-F238E27FC236}">
                <a16:creationId xmlns:a16="http://schemas.microsoft.com/office/drawing/2014/main" id="{409AF8ED-4F82-495F-93B9-8F92329F2518}"/>
              </a:ext>
            </a:extLst>
          </p:cNvPr>
          <p:cNvSpPr>
            <a:spLocks noGrp="1"/>
          </p:cNvSpPr>
          <p:nvPr>
            <p:ph type="title"/>
          </p:nvPr>
        </p:nvSpPr>
        <p:spPr/>
        <p:txBody>
          <a:bodyPr/>
          <a:lstStyle/>
          <a:p>
            <a:r>
              <a:rPr lang="zh-CN" altLang="en-US" dirty="0"/>
              <a:t>持枪相关</a:t>
            </a:r>
            <a:r>
              <a:rPr lang="en-US" altLang="zh-CN" dirty="0"/>
              <a:t>IK</a:t>
            </a:r>
            <a:endParaRPr lang="zh-CN" altLang="en-US" dirty="0"/>
          </a:p>
        </p:txBody>
      </p:sp>
      <p:sp>
        <p:nvSpPr>
          <p:cNvPr id="5" name="灯片编号占位符 4">
            <a:extLst>
              <a:ext uri="{FF2B5EF4-FFF2-40B4-BE49-F238E27FC236}">
                <a16:creationId xmlns:a16="http://schemas.microsoft.com/office/drawing/2014/main" id="{2E5623BE-CCEA-4FD2-B9C9-D3109B83B275}"/>
              </a:ext>
            </a:extLst>
          </p:cNvPr>
          <p:cNvSpPr>
            <a:spLocks noGrp="1"/>
          </p:cNvSpPr>
          <p:nvPr>
            <p:ph type="sldNum" sz="quarter" idx="10"/>
          </p:nvPr>
        </p:nvSpPr>
        <p:spPr/>
        <p:txBody>
          <a:bodyPr/>
          <a:lstStyle/>
          <a:p>
            <a:fld id="{9BF1FB69-411C-4EA0-A61E-2F4E7ED909A7}" type="slidenum">
              <a:rPr lang="zh-CN" altLang="en-US" smtClean="0"/>
              <a:pPr/>
              <a:t>35</a:t>
            </a:fld>
            <a:endParaRPr lang="zh-CN" altLang="en-US" dirty="0"/>
          </a:p>
        </p:txBody>
      </p:sp>
      <p:pic>
        <p:nvPicPr>
          <p:cNvPr id="46" name="内容占位符 45">
            <a:extLst>
              <a:ext uri="{FF2B5EF4-FFF2-40B4-BE49-F238E27FC236}">
                <a16:creationId xmlns:a16="http://schemas.microsoft.com/office/drawing/2014/main" id="{EFC97300-4ABB-4D20-B97B-D42483063111}"/>
              </a:ext>
            </a:extLst>
          </p:cNvPr>
          <p:cNvPicPr>
            <a:picLocks noGrp="1" noChangeAspect="1"/>
          </p:cNvPicPr>
          <p:nvPr>
            <p:ph sz="half" idx="2"/>
          </p:nvPr>
        </p:nvPicPr>
        <p:blipFill>
          <a:blip r:embed="rId2"/>
          <a:stretch>
            <a:fillRect/>
          </a:stretch>
        </p:blipFill>
        <p:spPr>
          <a:xfrm>
            <a:off x="6172200" y="2382334"/>
            <a:ext cx="5181600" cy="3237920"/>
          </a:xfrm>
        </p:spPr>
      </p:pic>
    </p:spTree>
    <p:extLst>
      <p:ext uri="{BB962C8B-B14F-4D97-AF65-F5344CB8AC3E}">
        <p14:creationId xmlns:p14="http://schemas.microsoft.com/office/powerpoint/2010/main" val="62435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8B2D0FC6-B1A3-4857-9599-FB2DA11D8965}"/>
              </a:ext>
            </a:extLst>
          </p:cNvPr>
          <p:cNvSpPr>
            <a:spLocks noGrp="1"/>
          </p:cNvSpPr>
          <p:nvPr>
            <p:ph type="sldNum" sz="quarter" idx="10"/>
          </p:nvPr>
        </p:nvSpPr>
        <p:spPr/>
        <p:txBody>
          <a:bodyPr/>
          <a:lstStyle/>
          <a:p>
            <a:fld id="{9BF1FB69-411C-4EA0-A61E-2F4E7ED909A7}" type="slidenum">
              <a:rPr lang="zh-CN" altLang="en-US" smtClean="0"/>
              <a:pPr/>
              <a:t>36</a:t>
            </a:fld>
            <a:endParaRPr lang="zh-CN" altLang="en-US" dirty="0"/>
          </a:p>
        </p:txBody>
      </p:sp>
      <p:sp>
        <p:nvSpPr>
          <p:cNvPr id="4" name="标题 3">
            <a:extLst>
              <a:ext uri="{FF2B5EF4-FFF2-40B4-BE49-F238E27FC236}">
                <a16:creationId xmlns:a16="http://schemas.microsoft.com/office/drawing/2014/main" id="{90ECCF64-FC2A-4B44-BD05-87624DAC3E45}"/>
              </a:ext>
            </a:extLst>
          </p:cNvPr>
          <p:cNvSpPr>
            <a:spLocks noGrp="1"/>
          </p:cNvSpPr>
          <p:nvPr>
            <p:ph type="title"/>
          </p:nvPr>
        </p:nvSpPr>
        <p:spPr/>
        <p:txBody>
          <a:bodyPr/>
          <a:lstStyle/>
          <a:p>
            <a:r>
              <a:rPr lang="zh-CN" altLang="en-US" dirty="0"/>
              <a:t>持枪相关</a:t>
            </a:r>
            <a:r>
              <a:rPr lang="en-US" altLang="zh-CN" dirty="0"/>
              <a:t>IK</a:t>
            </a:r>
            <a:endParaRPr lang="zh-CN" altLang="en-US" dirty="0"/>
          </a:p>
        </p:txBody>
      </p:sp>
      <p:sp>
        <p:nvSpPr>
          <p:cNvPr id="7" name="内容占位符 6">
            <a:extLst>
              <a:ext uri="{FF2B5EF4-FFF2-40B4-BE49-F238E27FC236}">
                <a16:creationId xmlns:a16="http://schemas.microsoft.com/office/drawing/2014/main" id="{292F6B81-0C84-4E0A-8467-46FC37506815}"/>
              </a:ext>
            </a:extLst>
          </p:cNvPr>
          <p:cNvSpPr>
            <a:spLocks noGrp="1"/>
          </p:cNvSpPr>
          <p:nvPr>
            <p:ph sz="quarter" idx="11"/>
          </p:nvPr>
        </p:nvSpPr>
        <p:spPr/>
        <p:txBody>
          <a:bodyPr>
            <a:normAutofit fontScale="92500" lnSpcReduction="10000"/>
          </a:bodyPr>
          <a:lstStyle/>
          <a:p>
            <a:r>
              <a:rPr lang="zh-CN" altLang="en-US" dirty="0"/>
              <a:t>此</a:t>
            </a:r>
            <a:r>
              <a:rPr lang="en-US" altLang="zh-CN" dirty="0"/>
              <a:t>IK</a:t>
            </a:r>
            <a:r>
              <a:rPr lang="zh-CN" altLang="en-US" dirty="0"/>
              <a:t>包含</a:t>
            </a:r>
            <a:r>
              <a:rPr lang="en-US" altLang="zh-CN" dirty="0"/>
              <a:t>4</a:t>
            </a:r>
            <a:r>
              <a:rPr lang="zh-CN" altLang="en-US" dirty="0"/>
              <a:t>根骨骼</a:t>
            </a:r>
            <a:endParaRPr lang="en-US" altLang="zh-CN" dirty="0"/>
          </a:p>
          <a:p>
            <a:pPr lvl="1"/>
            <a:r>
              <a:rPr lang="en-US" altLang="zh-CN" dirty="0"/>
              <a:t>left hand FK, right hand</a:t>
            </a:r>
            <a:r>
              <a:rPr lang="zh-CN" altLang="en-US" dirty="0"/>
              <a:t> </a:t>
            </a:r>
            <a:r>
              <a:rPr lang="en-US" altLang="zh-CN" dirty="0"/>
              <a:t>FK</a:t>
            </a:r>
          </a:p>
          <a:p>
            <a:pPr lvl="1"/>
            <a:r>
              <a:rPr lang="en-US" altLang="zh-CN" dirty="0"/>
              <a:t>left hand IK, right hand IK</a:t>
            </a:r>
          </a:p>
          <a:p>
            <a:r>
              <a:rPr lang="zh-CN" altLang="en-US" dirty="0"/>
              <a:t>其中</a:t>
            </a:r>
            <a:r>
              <a:rPr lang="en-US" altLang="zh-CN" dirty="0"/>
              <a:t>left hand IK, right hand IK</a:t>
            </a:r>
            <a:r>
              <a:rPr lang="zh-CN" altLang="en-US" dirty="0"/>
              <a:t>的动画跟枪很相关</a:t>
            </a:r>
            <a:endParaRPr lang="en-US" altLang="zh-CN" dirty="0"/>
          </a:p>
          <a:p>
            <a:pPr lvl="1"/>
            <a:r>
              <a:rPr lang="zh-CN" altLang="en-US" dirty="0"/>
              <a:t>冲锋枪，来复枪，手枪，动画都不一样</a:t>
            </a:r>
            <a:endParaRPr lang="en-US" altLang="zh-CN" dirty="0"/>
          </a:p>
          <a:p>
            <a:pPr lvl="1"/>
            <a:r>
              <a:rPr lang="zh-CN" altLang="en-US" dirty="0"/>
              <a:t>装卸子弹，瞄准，动画都不一样</a:t>
            </a:r>
            <a:endParaRPr lang="en-US" altLang="zh-CN" dirty="0"/>
          </a:p>
          <a:p>
            <a:r>
              <a:rPr lang="en-US" altLang="zh-CN" dirty="0"/>
              <a:t>left hand IK, right hand IK</a:t>
            </a:r>
            <a:r>
              <a:rPr lang="zh-CN" altLang="en-US" dirty="0"/>
              <a:t>两根骨骼相对位置始终保持不变，且整体靠到</a:t>
            </a:r>
            <a:r>
              <a:rPr lang="en-US" altLang="zh-CN" dirty="0"/>
              <a:t>left hand FK, right hand FK</a:t>
            </a:r>
            <a:r>
              <a:rPr lang="zh-CN" altLang="en-US" dirty="0"/>
              <a:t>那边，由</a:t>
            </a:r>
            <a:r>
              <a:rPr lang="en-US" altLang="zh-CN" dirty="0"/>
              <a:t>FK hand </a:t>
            </a:r>
            <a:r>
              <a:rPr lang="en-US" altLang="zh-CN" dirty="0" err="1"/>
              <a:t>fover</a:t>
            </a:r>
            <a:r>
              <a:rPr lang="zh-CN" altLang="en-US" dirty="0"/>
              <a:t>决定</a:t>
            </a:r>
            <a:endParaRPr lang="en-US" altLang="zh-CN" dirty="0"/>
          </a:p>
          <a:p>
            <a:endParaRPr lang="zh-CN" altLang="en-US" dirty="0"/>
          </a:p>
        </p:txBody>
      </p:sp>
    </p:spTree>
    <p:extLst>
      <p:ext uri="{BB962C8B-B14F-4D97-AF65-F5344CB8AC3E}">
        <p14:creationId xmlns:p14="http://schemas.microsoft.com/office/powerpoint/2010/main" val="1532883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F40EF3-17E9-4B27-A4F4-D628A71B1BBE}"/>
              </a:ext>
            </a:extLst>
          </p:cNvPr>
          <p:cNvSpPr>
            <a:spLocks noGrp="1"/>
          </p:cNvSpPr>
          <p:nvPr>
            <p:ph type="sldNum" sz="quarter" idx="10"/>
          </p:nvPr>
        </p:nvSpPr>
        <p:spPr/>
        <p:txBody>
          <a:bodyPr/>
          <a:lstStyle/>
          <a:p>
            <a:fld id="{9BF1FB69-411C-4EA0-A61E-2F4E7ED909A7}" type="slidenum">
              <a:rPr lang="zh-CN" altLang="en-US" smtClean="0"/>
              <a:t>37</a:t>
            </a:fld>
            <a:endParaRPr lang="zh-CN" altLang="en-US"/>
          </a:p>
        </p:txBody>
      </p:sp>
      <p:sp>
        <p:nvSpPr>
          <p:cNvPr id="3" name="标题 2">
            <a:extLst>
              <a:ext uri="{FF2B5EF4-FFF2-40B4-BE49-F238E27FC236}">
                <a16:creationId xmlns:a16="http://schemas.microsoft.com/office/drawing/2014/main" id="{8FE9DC59-BC30-41B7-9E46-6BA309D4711B}"/>
              </a:ext>
            </a:extLst>
          </p:cNvPr>
          <p:cNvSpPr>
            <a:spLocks noGrp="1"/>
          </p:cNvSpPr>
          <p:nvPr>
            <p:ph type="title"/>
          </p:nvPr>
        </p:nvSpPr>
        <p:spPr/>
        <p:txBody>
          <a:bodyPr/>
          <a:lstStyle/>
          <a:p>
            <a:r>
              <a:rPr lang="zh-CN" altLang="en-US" dirty="0"/>
              <a:t>持枪相关</a:t>
            </a:r>
            <a:r>
              <a:rPr lang="en-US" altLang="zh-CN" dirty="0"/>
              <a:t>IK</a:t>
            </a:r>
            <a:endParaRPr lang="zh-CN" altLang="en-US" dirty="0"/>
          </a:p>
        </p:txBody>
      </p:sp>
      <p:sp>
        <p:nvSpPr>
          <p:cNvPr id="4" name="内容占位符 3">
            <a:extLst>
              <a:ext uri="{FF2B5EF4-FFF2-40B4-BE49-F238E27FC236}">
                <a16:creationId xmlns:a16="http://schemas.microsoft.com/office/drawing/2014/main" id="{7683021C-E706-45B7-9F17-040F0FA80814}"/>
              </a:ext>
            </a:extLst>
          </p:cNvPr>
          <p:cNvSpPr>
            <a:spLocks noGrp="1"/>
          </p:cNvSpPr>
          <p:nvPr>
            <p:ph sz="quarter" idx="11"/>
          </p:nvPr>
        </p:nvSpPr>
        <p:spPr/>
        <p:txBody>
          <a:bodyPr/>
          <a:lstStyle/>
          <a:p>
            <a:r>
              <a:rPr lang="zh-CN" altLang="en-US" dirty="0"/>
              <a:t>问题来源？</a:t>
            </a:r>
            <a:endParaRPr lang="en-US" altLang="zh-CN" dirty="0"/>
          </a:p>
          <a:p>
            <a:pPr lvl="1"/>
            <a:r>
              <a:rPr lang="zh-CN" altLang="en-US" dirty="0"/>
              <a:t>角色</a:t>
            </a:r>
            <a:r>
              <a:rPr lang="en-US" altLang="zh-CN" dirty="0"/>
              <a:t>A</a:t>
            </a:r>
            <a:r>
              <a:rPr lang="zh-CN" altLang="en-US" dirty="0"/>
              <a:t>，各种枪支动画（各种枪，装弹、射击等）</a:t>
            </a:r>
            <a:endParaRPr lang="en-US" altLang="zh-CN" dirty="0"/>
          </a:p>
          <a:p>
            <a:pPr lvl="1"/>
            <a:r>
              <a:rPr lang="zh-CN" altLang="en-US" dirty="0"/>
              <a:t>重定向到另一个角色</a:t>
            </a:r>
            <a:r>
              <a:rPr lang="en-US" altLang="zh-CN" dirty="0"/>
              <a:t>B</a:t>
            </a:r>
            <a:r>
              <a:rPr lang="zh-CN" altLang="en-US" dirty="0"/>
              <a:t>，出现手脱离枪支问题</a:t>
            </a:r>
            <a:endParaRPr lang="en-US" altLang="zh-CN" dirty="0"/>
          </a:p>
          <a:p>
            <a:r>
              <a:rPr lang="en-US" altLang="zh-CN" dirty="0"/>
              <a:t>key</a:t>
            </a:r>
          </a:p>
          <a:p>
            <a:pPr lvl="1"/>
            <a:r>
              <a:rPr lang="en-US" altLang="zh-CN" dirty="0"/>
              <a:t>left hand IK, right hand IK</a:t>
            </a:r>
            <a:r>
              <a:rPr lang="zh-CN" altLang="en-US" dirty="0"/>
              <a:t>的动画，必须跟枪很贴合</a:t>
            </a:r>
            <a:endParaRPr lang="en-US" altLang="zh-CN" dirty="0"/>
          </a:p>
          <a:p>
            <a:pPr lvl="1"/>
            <a:r>
              <a:rPr lang="zh-CN" altLang="en-US" dirty="0"/>
              <a:t>且动画不会因为重定向过程而改变</a:t>
            </a:r>
          </a:p>
        </p:txBody>
      </p:sp>
    </p:spTree>
    <p:extLst>
      <p:ext uri="{BB962C8B-B14F-4D97-AF65-F5344CB8AC3E}">
        <p14:creationId xmlns:p14="http://schemas.microsoft.com/office/powerpoint/2010/main" val="1322999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84CAEE-FC87-4196-BF4F-1B2D1B9102DA}"/>
              </a:ext>
            </a:extLst>
          </p:cNvPr>
          <p:cNvSpPr>
            <a:spLocks noGrp="1"/>
          </p:cNvSpPr>
          <p:nvPr>
            <p:ph type="sldNum" sz="quarter" idx="10"/>
          </p:nvPr>
        </p:nvSpPr>
        <p:spPr/>
        <p:txBody>
          <a:bodyPr/>
          <a:lstStyle/>
          <a:p>
            <a:fld id="{9BF1FB69-411C-4EA0-A61E-2F4E7ED909A7}" type="slidenum">
              <a:rPr lang="zh-CN" altLang="en-US" smtClean="0"/>
              <a:t>38</a:t>
            </a:fld>
            <a:endParaRPr lang="zh-CN" altLang="en-US"/>
          </a:p>
        </p:txBody>
      </p:sp>
      <p:sp>
        <p:nvSpPr>
          <p:cNvPr id="3" name="标题 2">
            <a:extLst>
              <a:ext uri="{FF2B5EF4-FFF2-40B4-BE49-F238E27FC236}">
                <a16:creationId xmlns:a16="http://schemas.microsoft.com/office/drawing/2014/main" id="{9874D29E-B715-4C4F-A3CC-814B15B62D0D}"/>
              </a:ext>
            </a:extLst>
          </p:cNvPr>
          <p:cNvSpPr>
            <a:spLocks noGrp="1"/>
          </p:cNvSpPr>
          <p:nvPr>
            <p:ph type="title"/>
          </p:nvPr>
        </p:nvSpPr>
        <p:spPr/>
        <p:txBody>
          <a:bodyPr/>
          <a:lstStyle/>
          <a:p>
            <a:r>
              <a:rPr lang="zh-CN" altLang="en-US" dirty="0"/>
              <a:t>持枪相关</a:t>
            </a:r>
            <a:r>
              <a:rPr lang="en-US" altLang="zh-CN" dirty="0"/>
              <a:t>IK</a:t>
            </a:r>
            <a:endParaRPr lang="zh-CN" altLang="en-US" dirty="0"/>
          </a:p>
        </p:txBody>
      </p:sp>
      <p:sp>
        <p:nvSpPr>
          <p:cNvPr id="4" name="内容占位符 3">
            <a:extLst>
              <a:ext uri="{FF2B5EF4-FFF2-40B4-BE49-F238E27FC236}">
                <a16:creationId xmlns:a16="http://schemas.microsoft.com/office/drawing/2014/main" id="{8095DB78-B0AC-453E-BD4B-D52EF3923BF9}"/>
              </a:ext>
            </a:extLst>
          </p:cNvPr>
          <p:cNvSpPr>
            <a:spLocks noGrp="1"/>
          </p:cNvSpPr>
          <p:nvPr>
            <p:ph sz="quarter" idx="11"/>
          </p:nvPr>
        </p:nvSpPr>
        <p:spPr/>
        <p:txBody>
          <a:bodyPr>
            <a:normAutofit lnSpcReduction="10000"/>
          </a:bodyPr>
          <a:lstStyle/>
          <a:p>
            <a:r>
              <a:rPr lang="zh-CN" altLang="en-US" dirty="0"/>
              <a:t>枪支动画</a:t>
            </a:r>
            <a:endParaRPr lang="en-US" altLang="zh-CN" dirty="0"/>
          </a:p>
          <a:p>
            <a:pPr lvl="1"/>
            <a:r>
              <a:rPr lang="zh-CN" altLang="en-US" dirty="0"/>
              <a:t>不需要每个枪支制作一套动画</a:t>
            </a:r>
            <a:endParaRPr lang="en-US" altLang="zh-CN" dirty="0"/>
          </a:p>
          <a:p>
            <a:pPr lvl="1"/>
            <a:r>
              <a:rPr lang="zh-CN" altLang="en-US" dirty="0"/>
              <a:t>按照枪支分类制作动画，比如：来复枪，冲锋枪，手枪等</a:t>
            </a:r>
            <a:endParaRPr lang="en-US" altLang="zh-CN" dirty="0"/>
          </a:p>
          <a:p>
            <a:pPr lvl="1"/>
            <a:r>
              <a:rPr lang="zh-CN" altLang="en-US" dirty="0"/>
              <a:t>枪大类里面不同子枪的细微差别，使用配置表进行微调</a:t>
            </a:r>
            <a:endParaRPr lang="en-US" altLang="zh-CN" dirty="0"/>
          </a:p>
          <a:p>
            <a:r>
              <a:rPr lang="zh-CN" altLang="en-US" dirty="0"/>
              <a:t>因此，动画包括</a:t>
            </a:r>
            <a:endParaRPr lang="en-US" altLang="zh-CN" dirty="0"/>
          </a:p>
          <a:p>
            <a:pPr lvl="1"/>
            <a:r>
              <a:rPr lang="zh-CN" altLang="en-US" dirty="0"/>
              <a:t>枪支大类动画不同</a:t>
            </a:r>
            <a:endParaRPr lang="en-US" altLang="zh-CN" dirty="0"/>
          </a:p>
          <a:p>
            <a:pPr lvl="1"/>
            <a:r>
              <a:rPr lang="zh-CN" altLang="en-US" dirty="0"/>
              <a:t>男人、女人动画不同</a:t>
            </a:r>
            <a:endParaRPr lang="en-US" altLang="zh-CN" dirty="0"/>
          </a:p>
          <a:p>
            <a:pPr lvl="1"/>
            <a:r>
              <a:rPr lang="zh-CN" altLang="en-US" dirty="0"/>
              <a:t>动画里面包括，</a:t>
            </a:r>
            <a:r>
              <a:rPr lang="en-US" altLang="zh-CN" dirty="0" err="1"/>
              <a:t>ik</a:t>
            </a:r>
            <a:r>
              <a:rPr lang="zh-CN" altLang="en-US" dirty="0"/>
              <a:t>手部骨骼、消音器、子弹壳，</a:t>
            </a:r>
            <a:r>
              <a:rPr lang="en-US" altLang="zh-CN" dirty="0"/>
              <a:t>muzzle</a:t>
            </a:r>
            <a:r>
              <a:rPr lang="zh-CN" altLang="en-US" dirty="0"/>
              <a:t>位置等骨骼</a:t>
            </a:r>
            <a:endParaRPr lang="en-US" altLang="zh-CN" dirty="0"/>
          </a:p>
        </p:txBody>
      </p:sp>
    </p:spTree>
    <p:extLst>
      <p:ext uri="{BB962C8B-B14F-4D97-AF65-F5344CB8AC3E}">
        <p14:creationId xmlns:p14="http://schemas.microsoft.com/office/powerpoint/2010/main" val="2922045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D639F4-0533-450C-BC69-B92FDA27FD72}"/>
              </a:ext>
            </a:extLst>
          </p:cNvPr>
          <p:cNvSpPr>
            <a:spLocks noGrp="1"/>
          </p:cNvSpPr>
          <p:nvPr>
            <p:ph type="sldNum" sz="quarter" idx="10"/>
          </p:nvPr>
        </p:nvSpPr>
        <p:spPr/>
        <p:txBody>
          <a:bodyPr/>
          <a:lstStyle/>
          <a:p>
            <a:fld id="{9BF1FB69-411C-4EA0-A61E-2F4E7ED909A7}" type="slidenum">
              <a:rPr lang="zh-CN" altLang="en-US" smtClean="0"/>
              <a:t>39</a:t>
            </a:fld>
            <a:endParaRPr lang="zh-CN" altLang="en-US"/>
          </a:p>
        </p:txBody>
      </p:sp>
      <p:sp>
        <p:nvSpPr>
          <p:cNvPr id="3" name="标题 2">
            <a:extLst>
              <a:ext uri="{FF2B5EF4-FFF2-40B4-BE49-F238E27FC236}">
                <a16:creationId xmlns:a16="http://schemas.microsoft.com/office/drawing/2014/main" id="{EA1FC5A5-A7CE-4AA6-A984-C3975C59083B}"/>
              </a:ext>
            </a:extLst>
          </p:cNvPr>
          <p:cNvSpPr>
            <a:spLocks noGrp="1"/>
          </p:cNvSpPr>
          <p:nvPr>
            <p:ph type="title"/>
          </p:nvPr>
        </p:nvSpPr>
        <p:spPr/>
        <p:txBody>
          <a:bodyPr/>
          <a:lstStyle/>
          <a:p>
            <a:r>
              <a:rPr lang="zh-CN" altLang="en-US" dirty="0"/>
              <a:t>枪后坐力</a:t>
            </a:r>
          </a:p>
        </p:txBody>
      </p:sp>
      <p:sp>
        <p:nvSpPr>
          <p:cNvPr id="4" name="内容占位符 3">
            <a:extLst>
              <a:ext uri="{FF2B5EF4-FFF2-40B4-BE49-F238E27FC236}">
                <a16:creationId xmlns:a16="http://schemas.microsoft.com/office/drawing/2014/main" id="{0BBDD5A2-5938-4855-B035-59C95B55BEA2}"/>
              </a:ext>
            </a:extLst>
          </p:cNvPr>
          <p:cNvSpPr>
            <a:spLocks noGrp="1"/>
          </p:cNvSpPr>
          <p:nvPr>
            <p:ph sz="quarter" idx="11"/>
          </p:nvPr>
        </p:nvSpPr>
        <p:spPr/>
        <p:txBody>
          <a:bodyPr/>
          <a:lstStyle/>
          <a:p>
            <a:r>
              <a:rPr lang="zh-CN" altLang="en-US" dirty="0"/>
              <a:t>根据每颗子弹射出的“速度”，“加速度”去影响枪的抖动</a:t>
            </a:r>
            <a:endParaRPr lang="en-US" altLang="zh-CN" dirty="0"/>
          </a:p>
          <a:p>
            <a:pPr lvl="1"/>
            <a:r>
              <a:rPr lang="zh-CN" altLang="en-US" dirty="0"/>
              <a:t>考虑连续射击、单射</a:t>
            </a:r>
            <a:endParaRPr lang="en-US" altLang="zh-CN" dirty="0"/>
          </a:p>
          <a:p>
            <a:pPr lvl="1"/>
            <a:r>
              <a:rPr lang="zh-CN" altLang="en-US" dirty="0"/>
              <a:t>包括</a:t>
            </a:r>
            <a:r>
              <a:rPr lang="en-US" altLang="zh-CN" dirty="0"/>
              <a:t>roll</a:t>
            </a:r>
            <a:r>
              <a:rPr lang="zh-CN" altLang="en-US" dirty="0"/>
              <a:t>角度的影响</a:t>
            </a:r>
            <a:endParaRPr lang="en-US" altLang="zh-CN" dirty="0"/>
          </a:p>
          <a:p>
            <a:r>
              <a:rPr lang="zh-CN" altLang="en-US" dirty="0"/>
              <a:t>利用噪声函数</a:t>
            </a:r>
            <a:endParaRPr lang="en-US" altLang="zh-CN" dirty="0"/>
          </a:p>
          <a:p>
            <a:r>
              <a:rPr lang="zh-CN" altLang="en-US" dirty="0"/>
              <a:t>尽量模拟物理物理规律</a:t>
            </a:r>
          </a:p>
        </p:txBody>
      </p:sp>
    </p:spTree>
    <p:extLst>
      <p:ext uri="{BB962C8B-B14F-4D97-AF65-F5344CB8AC3E}">
        <p14:creationId xmlns:p14="http://schemas.microsoft.com/office/powerpoint/2010/main" val="346089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8B516BD-1687-40FC-AFAB-1FA88BFCFCA1}"/>
                  </a:ext>
                </a:extLst>
              </p:cNvPr>
              <p:cNvSpPr>
                <a:spLocks noGrp="1"/>
              </p:cNvSpPr>
              <p:nvPr>
                <p:ph sz="half" idx="1"/>
              </p:nvPr>
            </p:nvSpPr>
            <p:spPr/>
            <p:txBody>
              <a:bodyPr>
                <a:normAutofit/>
              </a:bodyPr>
              <a:lstStyle/>
              <a:p>
                <a:r>
                  <a:rPr lang="en-US" altLang="zh-CN" dirty="0"/>
                  <a:t>Unreal Engine</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m:rPr>
                            <m:sty m:val="p"/>
                          </m:rPr>
                          <a:rPr lang="en-US" altLang="zh-CN" b="0" i="0" smtClean="0">
                            <a:latin typeface="Cambria Math" panose="02040503050406030204" pitchFamily="18" charset="0"/>
                          </a:rPr>
                          <m:t>root</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b="0" i="0" smtClean="0">
                            <a:latin typeface="Cambria Math" panose="02040503050406030204" pitchFamily="18" charset="0"/>
                          </a:rPr>
                          <m:t>joint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b="0" i="0" smtClean="0">
                            <a:latin typeface="Cambria Math" panose="02040503050406030204" pitchFamily="18" charset="0"/>
                          </a:rPr>
                          <m:t>end</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smtClean="0">
                            <a:latin typeface="Cambria Math" panose="02040503050406030204" pitchFamily="18" charset="0"/>
                          </a:rPr>
                          <m:t>effector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a:latin typeface="Cambria Math" panose="02040503050406030204" pitchFamily="18" charset="0"/>
                          </a:rPr>
                          <m:t>j</m:t>
                        </m:r>
                        <m:r>
                          <m:rPr>
                            <m:sty m:val="p"/>
                          </m:rPr>
                          <a:rPr lang="en-US" altLang="zh-CN" b="0" i="0" smtClean="0">
                            <a:latin typeface="Cambria Math" panose="02040503050406030204" pitchFamily="18" charset="0"/>
                          </a:rPr>
                          <m:t>oin</m:t>
                        </m:r>
                        <m:r>
                          <m:rPr>
                            <m:sty m:val="p"/>
                          </m:rPr>
                          <a:rPr lang="en-US" altLang="zh-CN">
                            <a:latin typeface="Cambria Math" panose="02040503050406030204" pitchFamily="18" charset="0"/>
                          </a:rPr>
                          <m:t>t</m:t>
                        </m:r>
                        <m:r>
                          <a:rPr lang="en-US" altLang="zh-CN" b="0" i="0" smtClean="0">
                            <a:latin typeface="Cambria Math" panose="02040503050406030204" pitchFamily="18" charset="0"/>
                          </a:rPr>
                          <m:t>_</m:t>
                        </m:r>
                        <m:r>
                          <m:rPr>
                            <m:sty m:val="p"/>
                          </m:rPr>
                          <a:rPr lang="en-US" altLang="zh-CN" b="0" i="0" smtClean="0">
                            <a:latin typeface="Cambria Math" panose="02040503050406030204" pitchFamily="18" charset="0"/>
                          </a:rPr>
                          <m:t>target</m:t>
                        </m:r>
                      </m:sub>
                    </m:sSub>
                  </m:oMath>
                </a14:m>
                <a:endParaRPr lang="en-US" altLang="zh-CN" i="1" dirty="0">
                  <a:latin typeface="Cambria Math" panose="02040503050406030204" pitchFamily="18" charset="0"/>
                </a:endParaRPr>
              </a:p>
              <a:p>
                <a:pPr lvl="1"/>
                <a:r>
                  <a:rPr lang="zh-CN" altLang="en-US" dirty="0"/>
                  <a:t>计算三角形的内角角度</a:t>
                </a:r>
                <a:endParaRPr lang="en-US" altLang="zh-CN" dirty="0"/>
              </a:p>
              <a:p>
                <a:pPr lvl="1"/>
                <a:r>
                  <a:rPr lang="zh-CN" altLang="en-US" dirty="0"/>
                  <a:t>利用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a:latin typeface="Cambria Math" panose="02040503050406030204" pitchFamily="18" charset="0"/>
                          </a:rPr>
                          <m:t>joint</m:t>
                        </m:r>
                        <m:r>
                          <a:rPr lang="en-US" altLang="zh-CN">
                            <a:latin typeface="Cambria Math" panose="02040503050406030204" pitchFamily="18" charset="0"/>
                          </a:rPr>
                          <m:t>_</m:t>
                        </m:r>
                        <m:r>
                          <m:rPr>
                            <m:sty m:val="p"/>
                          </m:rPr>
                          <a:rPr lang="en-US" altLang="zh-CN">
                            <a:latin typeface="Cambria Math" panose="02040503050406030204" pitchFamily="18" charset="0"/>
                          </a:rPr>
                          <m:t>target</m:t>
                        </m:r>
                      </m:sub>
                    </m:sSub>
                  </m:oMath>
                </a14:m>
                <a:r>
                  <a:rPr lang="zh-CN" altLang="en-US" dirty="0"/>
                  <a:t>限制并计算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new</m:t>
                        </m:r>
                        <m:r>
                          <a:rPr lang="en-US" altLang="zh-CN" b="0" i="0" smtClean="0">
                            <a:latin typeface="Cambria Math" panose="02040503050406030204" pitchFamily="18" charset="0"/>
                          </a:rPr>
                          <m:t>_</m:t>
                        </m:r>
                        <m:r>
                          <m:rPr>
                            <m:sty m:val="p"/>
                          </m:rPr>
                          <a:rPr lang="en-US" altLang="zh-CN">
                            <a:latin typeface="Cambria Math" panose="02040503050406030204" pitchFamily="18" charset="0"/>
                          </a:rPr>
                          <m:t>joint</m:t>
                        </m:r>
                      </m:sub>
                    </m:sSub>
                  </m:oMath>
                </a14:m>
                <a:endParaRPr lang="en-US" altLang="zh-CN" dirty="0"/>
              </a:p>
              <a:p>
                <a:pPr lvl="1"/>
                <a:r>
                  <a:rPr lang="zh-CN" altLang="en-US" dirty="0"/>
                  <a:t>旋转</a:t>
                </a:r>
                <a:r>
                  <a:rPr lang="en-US" altLang="zh-CN" dirty="0"/>
                  <a:t>upper limb</a:t>
                </a:r>
                <a:r>
                  <a:rPr lang="zh-CN" altLang="en-US" dirty="0"/>
                  <a:t>，满足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new</m:t>
                        </m:r>
                        <m:r>
                          <a:rPr lang="en-US" altLang="zh-CN" b="0" i="0" smtClean="0">
                            <a:latin typeface="Cambria Math" panose="02040503050406030204" pitchFamily="18" charset="0"/>
                          </a:rPr>
                          <m:t>_</m:t>
                        </m:r>
                        <m:r>
                          <m:rPr>
                            <m:sty m:val="p"/>
                          </m:rPr>
                          <a:rPr lang="en-US" altLang="zh-CN">
                            <a:latin typeface="Cambria Math" panose="02040503050406030204" pitchFamily="18" charset="0"/>
                          </a:rPr>
                          <m:t>joint</m:t>
                        </m:r>
                      </m:sub>
                    </m:sSub>
                  </m:oMath>
                </a14:m>
                <a:endParaRPr lang="en-US" altLang="zh-CN" dirty="0"/>
              </a:p>
              <a:p>
                <a:pPr lvl="1"/>
                <a:r>
                  <a:rPr lang="zh-CN" altLang="en-US" dirty="0"/>
                  <a:t>旋转</a:t>
                </a:r>
                <a:r>
                  <a:rPr lang="en-US" altLang="zh-CN" dirty="0"/>
                  <a:t>lower limb</a:t>
                </a:r>
                <a:r>
                  <a:rPr lang="zh-CN" altLang="en-US" dirty="0"/>
                  <a:t>，满足</a:t>
                </a:r>
                <a:r>
                  <a:rPr lang="en-US" altLang="zh-CN" dirty="0"/>
                  <a:t>effector</a:t>
                </a:r>
              </a:p>
              <a:p>
                <a:pPr lvl="1"/>
                <a:r>
                  <a:rPr lang="zh-CN" altLang="en-US" dirty="0"/>
                  <a:t>去除</a:t>
                </a:r>
                <a:r>
                  <a:rPr lang="en-US" altLang="zh-CN" dirty="0"/>
                  <a:t>twist angle</a:t>
                </a:r>
                <a:endParaRPr lang="zh-CN" altLang="en-US" dirty="0"/>
              </a:p>
            </p:txBody>
          </p:sp>
        </mc:Choice>
        <mc:Fallback xmlns="">
          <p:sp>
            <p:nvSpPr>
              <p:cNvPr id="2" name="内容占位符 1">
                <a:extLst>
                  <a:ext uri="{FF2B5EF4-FFF2-40B4-BE49-F238E27FC236}">
                    <a16:creationId xmlns:a16="http://schemas.microsoft.com/office/drawing/2014/main" id="{A8B516BD-1687-40FC-AFAB-1FA88BFCFCA1}"/>
                  </a:ext>
                </a:extLst>
              </p:cNvPr>
              <p:cNvSpPr>
                <a:spLocks noGrp="1" noRot="1" noChangeAspect="1" noMove="1" noResize="1" noEditPoints="1" noAdjustHandles="1" noChangeArrowheads="1" noChangeShapeType="1" noTextEdit="1"/>
              </p:cNvSpPr>
              <p:nvPr>
                <p:ph sz="half" idx="1"/>
              </p:nvPr>
            </p:nvSpPr>
            <p:spPr>
              <a:blipFill>
                <a:blip r:embed="rId2"/>
                <a:stretch>
                  <a:fillRect l="-1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078865-792F-477F-86BD-A44733645524}"/>
                  </a:ext>
                </a:extLst>
              </p:cNvPr>
              <p:cNvSpPr>
                <a:spLocks noGrp="1"/>
              </p:cNvSpPr>
              <p:nvPr>
                <p:ph sz="half" idx="2"/>
              </p:nvPr>
            </p:nvSpPr>
            <p:spPr/>
            <p:txBody>
              <a:bodyPr/>
              <a:lstStyle/>
              <a:p>
                <a:r>
                  <a:rPr lang="en-US" altLang="zh-CN" dirty="0"/>
                  <a:t>Unity</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m:rPr>
                            <m:sty m:val="p"/>
                          </m:rPr>
                          <a:rPr lang="en-US" altLang="zh-CN" b="0" i="0" smtClean="0">
                            <a:latin typeface="Cambria Math" panose="02040503050406030204" pitchFamily="18" charset="0"/>
                          </a:rPr>
                          <m:t>root</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b="0" i="0" smtClean="0">
                            <a:latin typeface="Cambria Math" panose="02040503050406030204" pitchFamily="18" charset="0"/>
                          </a:rPr>
                          <m:t>joint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b="0" i="0" smtClean="0">
                            <a:latin typeface="Cambria Math" panose="02040503050406030204" pitchFamily="18" charset="0"/>
                          </a:rPr>
                          <m:t>end</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smtClean="0">
                            <a:latin typeface="Cambria Math" panose="02040503050406030204" pitchFamily="18" charset="0"/>
                          </a:rPr>
                          <m:t>effector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a:latin typeface="Cambria Math" panose="02040503050406030204" pitchFamily="18" charset="0"/>
                          </a:rPr>
                          <m:t>j</m:t>
                        </m:r>
                        <m:r>
                          <m:rPr>
                            <m:sty m:val="p"/>
                          </m:rPr>
                          <a:rPr lang="en-US" altLang="zh-CN" b="0" i="0" smtClean="0">
                            <a:latin typeface="Cambria Math" panose="02040503050406030204" pitchFamily="18" charset="0"/>
                          </a:rPr>
                          <m:t>oin</m:t>
                        </m:r>
                        <m:r>
                          <m:rPr>
                            <m:sty m:val="p"/>
                          </m:rPr>
                          <a:rPr lang="en-US" altLang="zh-CN">
                            <a:latin typeface="Cambria Math" panose="02040503050406030204" pitchFamily="18" charset="0"/>
                          </a:rPr>
                          <m:t>t</m:t>
                        </m:r>
                        <m:r>
                          <a:rPr lang="en-US" altLang="zh-CN" b="0" i="0" smtClean="0">
                            <a:latin typeface="Cambria Math" panose="02040503050406030204" pitchFamily="18" charset="0"/>
                          </a:rPr>
                          <m:t>_</m:t>
                        </m:r>
                        <m:r>
                          <m:rPr>
                            <m:sty m:val="p"/>
                          </m:rPr>
                          <a:rPr lang="en-US" altLang="zh-CN" b="0" i="0" smtClean="0">
                            <a:latin typeface="Cambria Math" panose="02040503050406030204" pitchFamily="18" charset="0"/>
                          </a:rPr>
                          <m:t>target</m:t>
                        </m:r>
                      </m:sub>
                    </m:sSub>
                  </m:oMath>
                </a14:m>
                <a:endParaRPr lang="en-US" altLang="zh-CN" dirty="0"/>
              </a:p>
              <a:p>
                <a:pPr lvl="1"/>
                <a:r>
                  <a:rPr lang="zh-CN" altLang="en-US" dirty="0"/>
                  <a:t>计算三角形的内角角度</a:t>
                </a:r>
                <a:endParaRPr lang="en-US" altLang="zh-CN" dirty="0"/>
              </a:p>
              <a:p>
                <a:pPr lvl="1"/>
                <a:r>
                  <a:rPr lang="zh-CN" altLang="en-US" dirty="0"/>
                  <a:t>旋转</a:t>
                </a:r>
                <a:r>
                  <a:rPr lang="en-US" altLang="zh-CN" dirty="0"/>
                  <a:t>lower limb</a:t>
                </a:r>
                <a:r>
                  <a:rPr lang="zh-CN" altLang="en-US" dirty="0"/>
                  <a:t>，满足</a:t>
                </a:r>
                <a:r>
                  <a:rPr lang="en-US" altLang="zh-CN" dirty="0"/>
                  <a:t>joint</a:t>
                </a:r>
                <a:r>
                  <a:rPr lang="zh-CN" altLang="en-US" dirty="0"/>
                  <a:t>角度</a:t>
                </a:r>
                <a:endParaRPr lang="en-US" altLang="zh-CN" dirty="0"/>
              </a:p>
              <a:p>
                <a:pPr lvl="1"/>
                <a:r>
                  <a:rPr lang="zh-CN" altLang="en-US" dirty="0"/>
                  <a:t>旋转</a:t>
                </a:r>
                <a:r>
                  <a:rPr lang="en-US" altLang="zh-CN" dirty="0"/>
                  <a:t>upper limb</a:t>
                </a:r>
                <a:r>
                  <a:rPr lang="zh-CN" altLang="en-US" dirty="0"/>
                  <a:t>，满足</a:t>
                </a:r>
                <a:r>
                  <a:rPr lang="en-US" altLang="zh-CN" dirty="0"/>
                  <a:t>effector</a:t>
                </a:r>
              </a:p>
              <a:p>
                <a:pPr lvl="1"/>
                <a:r>
                  <a:rPr lang="zh-CN" altLang="en-US" dirty="0"/>
                  <a:t>后处理使</a:t>
                </a:r>
                <a:r>
                  <a:rPr lang="en-US" altLang="zh-CN" dirty="0"/>
                  <a:t>joint bend</a:t>
                </a:r>
                <a:r>
                  <a:rPr lang="zh-CN" altLang="en-US" dirty="0"/>
                  <a:t>满足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a:latin typeface="Cambria Math" panose="02040503050406030204" pitchFamily="18" charset="0"/>
                          </a:rPr>
                          <m:t>j</m:t>
                        </m:r>
                        <m:r>
                          <m:rPr>
                            <m:sty m:val="p"/>
                          </m:rPr>
                          <a:rPr lang="en-US" altLang="zh-CN" b="0" i="0" smtClean="0">
                            <a:latin typeface="Cambria Math" panose="02040503050406030204" pitchFamily="18" charset="0"/>
                          </a:rPr>
                          <m:t>oin</m:t>
                        </m:r>
                        <m:r>
                          <m:rPr>
                            <m:sty m:val="p"/>
                          </m:rPr>
                          <a:rPr lang="en-US" altLang="zh-CN">
                            <a:latin typeface="Cambria Math" panose="02040503050406030204" pitchFamily="18" charset="0"/>
                          </a:rPr>
                          <m:t>t</m:t>
                        </m:r>
                        <m:r>
                          <a:rPr lang="en-US" altLang="zh-CN" b="0" i="0" smtClean="0">
                            <a:latin typeface="Cambria Math" panose="02040503050406030204" pitchFamily="18" charset="0"/>
                          </a:rPr>
                          <m:t>_</m:t>
                        </m:r>
                        <m:r>
                          <m:rPr>
                            <m:sty m:val="p"/>
                          </m:rPr>
                          <a:rPr lang="en-US" altLang="zh-CN" b="0" i="0" smtClean="0">
                            <a:latin typeface="Cambria Math" panose="02040503050406030204" pitchFamily="18" charset="0"/>
                          </a:rPr>
                          <m:t>target</m:t>
                        </m:r>
                      </m:sub>
                    </m:sSub>
                  </m:oMath>
                </a14:m>
                <a:endParaRPr lang="zh-CN" altLang="en-US" dirty="0"/>
              </a:p>
            </p:txBody>
          </p:sp>
        </mc:Choice>
        <mc:Fallback xmlns="">
          <p:sp>
            <p:nvSpPr>
              <p:cNvPr id="3" name="内容占位符 2">
                <a:extLst>
                  <a:ext uri="{FF2B5EF4-FFF2-40B4-BE49-F238E27FC236}">
                    <a16:creationId xmlns:a16="http://schemas.microsoft.com/office/drawing/2014/main" id="{54078865-792F-477F-86BD-A44733645524}"/>
                  </a:ext>
                </a:extLst>
              </p:cNvPr>
              <p:cNvSpPr>
                <a:spLocks noGrp="1" noRot="1" noChangeAspect="1" noMove="1" noResize="1" noEditPoints="1" noAdjustHandles="1" noChangeArrowheads="1" noChangeShapeType="1" noTextEdit="1"/>
              </p:cNvSpPr>
              <p:nvPr>
                <p:ph sz="half" idx="2"/>
              </p:nvPr>
            </p:nvSpPr>
            <p:spPr>
              <a:blipFill>
                <a:blip r:embed="rId3"/>
                <a:stretch>
                  <a:fillRect l="-1647"/>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5A0D4FF1-B222-4C8F-9AB3-7511603407D4}"/>
              </a:ext>
            </a:extLst>
          </p:cNvPr>
          <p:cNvSpPr>
            <a:spLocks noGrp="1"/>
          </p:cNvSpPr>
          <p:nvPr>
            <p:ph type="title"/>
          </p:nvPr>
        </p:nvSpPr>
        <p:spPr/>
        <p:txBody>
          <a:bodyPr/>
          <a:lstStyle/>
          <a:p>
            <a:r>
              <a:rPr lang="en-US" altLang="zh-CN" dirty="0"/>
              <a:t>Two Joints IK (Analytical Solver)</a:t>
            </a:r>
            <a:endParaRPr lang="zh-CN" altLang="en-US" dirty="0"/>
          </a:p>
        </p:txBody>
      </p:sp>
      <p:sp>
        <p:nvSpPr>
          <p:cNvPr id="5" name="灯片编号占位符 4">
            <a:extLst>
              <a:ext uri="{FF2B5EF4-FFF2-40B4-BE49-F238E27FC236}">
                <a16:creationId xmlns:a16="http://schemas.microsoft.com/office/drawing/2014/main" id="{ACB05759-A6B9-4C4A-B854-8CC1B7765763}"/>
              </a:ext>
            </a:extLst>
          </p:cNvPr>
          <p:cNvSpPr>
            <a:spLocks noGrp="1"/>
          </p:cNvSpPr>
          <p:nvPr>
            <p:ph type="sldNum" sz="quarter" idx="10"/>
          </p:nvPr>
        </p:nvSpPr>
        <p:spPr/>
        <p:txBody>
          <a:bodyPr/>
          <a:lstStyle/>
          <a:p>
            <a:fld id="{9BF1FB69-411C-4EA0-A61E-2F4E7ED909A7}" type="slidenum">
              <a:rPr lang="zh-CN" altLang="en-US" smtClean="0"/>
              <a:pPr/>
              <a:t>4</a:t>
            </a:fld>
            <a:endParaRPr lang="zh-CN" altLang="en-US" dirty="0"/>
          </a:p>
        </p:txBody>
      </p:sp>
    </p:spTree>
    <p:extLst>
      <p:ext uri="{BB962C8B-B14F-4D97-AF65-F5344CB8AC3E}">
        <p14:creationId xmlns:p14="http://schemas.microsoft.com/office/powerpoint/2010/main" val="80658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FD6671-FC43-49BE-95FD-456B99526B35}"/>
              </a:ext>
            </a:extLst>
          </p:cNvPr>
          <p:cNvSpPr>
            <a:spLocks noGrp="1"/>
          </p:cNvSpPr>
          <p:nvPr>
            <p:ph type="sldNum" sz="quarter" idx="10"/>
          </p:nvPr>
        </p:nvSpPr>
        <p:spPr/>
        <p:txBody>
          <a:bodyPr/>
          <a:lstStyle/>
          <a:p>
            <a:fld id="{9BF1FB69-411C-4EA0-A61E-2F4E7ED909A7}" type="slidenum">
              <a:rPr lang="zh-CN" altLang="en-US" smtClean="0"/>
              <a:t>40</a:t>
            </a:fld>
            <a:endParaRPr lang="zh-CN" altLang="en-US"/>
          </a:p>
        </p:txBody>
      </p:sp>
      <p:sp>
        <p:nvSpPr>
          <p:cNvPr id="3" name="标题 2">
            <a:extLst>
              <a:ext uri="{FF2B5EF4-FFF2-40B4-BE49-F238E27FC236}">
                <a16:creationId xmlns:a16="http://schemas.microsoft.com/office/drawing/2014/main" id="{34CAB20C-27D9-47B5-9855-2D296382A4B8}"/>
              </a:ext>
            </a:extLst>
          </p:cNvPr>
          <p:cNvSpPr>
            <a:spLocks noGrp="1"/>
          </p:cNvSpPr>
          <p:nvPr>
            <p:ph type="title"/>
          </p:nvPr>
        </p:nvSpPr>
        <p:spPr/>
        <p:txBody>
          <a:bodyPr/>
          <a:lstStyle/>
          <a:p>
            <a:r>
              <a:rPr lang="zh-CN" altLang="en-US" dirty="0"/>
              <a:t>自动吸附</a:t>
            </a:r>
          </a:p>
        </p:txBody>
      </p:sp>
      <p:sp>
        <p:nvSpPr>
          <p:cNvPr id="4" name="内容占位符 3">
            <a:extLst>
              <a:ext uri="{FF2B5EF4-FFF2-40B4-BE49-F238E27FC236}">
                <a16:creationId xmlns:a16="http://schemas.microsoft.com/office/drawing/2014/main" id="{3149E849-EF3D-4657-AD45-605312975F17}"/>
              </a:ext>
            </a:extLst>
          </p:cNvPr>
          <p:cNvSpPr>
            <a:spLocks noGrp="1"/>
          </p:cNvSpPr>
          <p:nvPr>
            <p:ph sz="quarter" idx="11"/>
          </p:nvPr>
        </p:nvSpPr>
        <p:spPr/>
        <p:txBody>
          <a:bodyPr/>
          <a:lstStyle/>
          <a:p>
            <a:r>
              <a:rPr lang="zh-CN" altLang="en-US" dirty="0"/>
              <a:t>非射击，在与目标在一定角度范围内</a:t>
            </a:r>
            <a:endParaRPr lang="en-US" altLang="zh-CN" dirty="0"/>
          </a:p>
          <a:p>
            <a:pPr lvl="1"/>
            <a:r>
              <a:rPr lang="zh-CN" altLang="en-US" dirty="0"/>
              <a:t>枪如果移动方向朝向目标，则自动吸附</a:t>
            </a:r>
            <a:endParaRPr lang="en-US" altLang="zh-CN" dirty="0"/>
          </a:p>
          <a:p>
            <a:pPr lvl="1"/>
            <a:r>
              <a:rPr lang="zh-CN" altLang="en-US" dirty="0"/>
              <a:t>枪如果移动方向远离目标，则不自动吸附</a:t>
            </a:r>
            <a:endParaRPr lang="en-US" altLang="zh-CN" dirty="0"/>
          </a:p>
          <a:p>
            <a:pPr lvl="1"/>
            <a:r>
              <a:rPr lang="zh-CN" altLang="en-US" dirty="0"/>
              <a:t>近距离，吸附强度强；远距离，吸附强度低；</a:t>
            </a:r>
            <a:endParaRPr lang="en-US" altLang="zh-CN" dirty="0"/>
          </a:p>
          <a:p>
            <a:r>
              <a:rPr lang="zh-CN" altLang="en-US" dirty="0"/>
              <a:t>射击时</a:t>
            </a:r>
            <a:endParaRPr lang="en-US" altLang="zh-CN" dirty="0"/>
          </a:p>
          <a:p>
            <a:pPr lvl="1"/>
            <a:r>
              <a:rPr lang="zh-CN" altLang="en-US" dirty="0"/>
              <a:t>在后坐力回落过程中，会开启自动吸附</a:t>
            </a:r>
            <a:endParaRPr lang="en-US" altLang="zh-CN" dirty="0"/>
          </a:p>
          <a:p>
            <a:pPr lvl="1"/>
            <a:r>
              <a:rPr lang="zh-CN" altLang="en-US" dirty="0"/>
              <a:t>后坐力作用时候，不开启自动吸附</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402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C7CC2C-3686-40B5-94F5-C727CAF21C58}"/>
              </a:ext>
            </a:extLst>
          </p:cNvPr>
          <p:cNvSpPr>
            <a:spLocks noGrp="1"/>
          </p:cNvSpPr>
          <p:nvPr>
            <p:ph sz="half" idx="1"/>
          </p:nvPr>
        </p:nvSpPr>
        <p:spPr/>
        <p:txBody>
          <a:bodyPr/>
          <a:lstStyle/>
          <a:p>
            <a:endParaRPr lang="zh-CN" altLang="en-US"/>
          </a:p>
        </p:txBody>
      </p:sp>
      <p:sp>
        <p:nvSpPr>
          <p:cNvPr id="3" name="内容占位符 2">
            <a:extLst>
              <a:ext uri="{FF2B5EF4-FFF2-40B4-BE49-F238E27FC236}">
                <a16:creationId xmlns:a16="http://schemas.microsoft.com/office/drawing/2014/main" id="{AF7C0332-0C7C-493B-8E49-8FB33701B4FC}"/>
              </a:ext>
            </a:extLst>
          </p:cNvPr>
          <p:cNvSpPr>
            <a:spLocks noGrp="1"/>
          </p:cNvSpPr>
          <p:nvPr>
            <p:ph sz="half" idx="2"/>
          </p:nvPr>
        </p:nvSpPr>
        <p:spPr/>
        <p:txBody>
          <a:bodyPr/>
          <a:lstStyle/>
          <a:p>
            <a:endParaRPr lang="zh-CN" altLang="en-US"/>
          </a:p>
        </p:txBody>
      </p:sp>
      <p:sp>
        <p:nvSpPr>
          <p:cNvPr id="4" name="标题 3">
            <a:extLst>
              <a:ext uri="{FF2B5EF4-FFF2-40B4-BE49-F238E27FC236}">
                <a16:creationId xmlns:a16="http://schemas.microsoft.com/office/drawing/2014/main" id="{C12E59F8-EE8B-4726-B333-D8A56385404E}"/>
              </a:ext>
            </a:extLst>
          </p:cNvPr>
          <p:cNvSpPr>
            <a:spLocks noGrp="1"/>
          </p:cNvSpPr>
          <p:nvPr>
            <p:ph type="title"/>
          </p:nvPr>
        </p:nvSpPr>
        <p:spPr/>
        <p:txBody>
          <a:bodyPr/>
          <a:lstStyle/>
          <a:p>
            <a:r>
              <a:rPr lang="en-US" altLang="zh-CN" dirty="0"/>
              <a:t>Leg IK</a:t>
            </a:r>
            <a:r>
              <a:rPr lang="zh-CN" altLang="en-US" dirty="0"/>
              <a:t>（针对 </a:t>
            </a:r>
            <a:r>
              <a:rPr lang="en-US" altLang="zh-CN" dirty="0"/>
              <a:t>Two-bone-IK </a:t>
            </a:r>
            <a:r>
              <a:rPr lang="zh-CN" altLang="en-US" dirty="0"/>
              <a:t>优化）</a:t>
            </a:r>
          </a:p>
        </p:txBody>
      </p:sp>
      <p:sp>
        <p:nvSpPr>
          <p:cNvPr id="5" name="灯片编号占位符 4">
            <a:extLst>
              <a:ext uri="{FF2B5EF4-FFF2-40B4-BE49-F238E27FC236}">
                <a16:creationId xmlns:a16="http://schemas.microsoft.com/office/drawing/2014/main" id="{3EE25357-8DAB-43B6-9A9E-283B8F580D2E}"/>
              </a:ext>
            </a:extLst>
          </p:cNvPr>
          <p:cNvSpPr>
            <a:spLocks noGrp="1"/>
          </p:cNvSpPr>
          <p:nvPr>
            <p:ph type="sldNum" sz="quarter" idx="10"/>
          </p:nvPr>
        </p:nvSpPr>
        <p:spPr/>
        <p:txBody>
          <a:bodyPr/>
          <a:lstStyle/>
          <a:p>
            <a:fld id="{9BF1FB69-411C-4EA0-A61E-2F4E7ED909A7}" type="slidenum">
              <a:rPr lang="zh-CN" altLang="en-US" smtClean="0"/>
              <a:pPr/>
              <a:t>5</a:t>
            </a:fld>
            <a:endParaRPr lang="zh-CN" altLang="en-US" dirty="0"/>
          </a:p>
        </p:txBody>
      </p:sp>
    </p:spTree>
    <p:extLst>
      <p:ext uri="{BB962C8B-B14F-4D97-AF65-F5344CB8AC3E}">
        <p14:creationId xmlns:p14="http://schemas.microsoft.com/office/powerpoint/2010/main" val="180142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427A68-3F41-49B3-9905-808244E05801}"/>
              </a:ext>
            </a:extLst>
          </p:cNvPr>
          <p:cNvSpPr>
            <a:spLocks noGrp="1"/>
          </p:cNvSpPr>
          <p:nvPr>
            <p:ph sz="half" idx="1"/>
          </p:nvPr>
        </p:nvSpPr>
        <p:spPr/>
        <p:txBody>
          <a:bodyPr>
            <a:normAutofit/>
          </a:bodyPr>
          <a:lstStyle/>
          <a:p>
            <a:r>
              <a:rPr lang="en-US" altLang="zh-CN" dirty="0"/>
              <a:t>About the related joints</a:t>
            </a:r>
          </a:p>
          <a:p>
            <a:pPr lvl="1"/>
            <a:r>
              <a:rPr lang="en-US" altLang="zh-CN" dirty="0"/>
              <a:t>first joint: two axes</a:t>
            </a:r>
          </a:p>
          <a:p>
            <a:pPr lvl="1"/>
            <a:r>
              <a:rPr lang="en-US" altLang="zh-CN" dirty="0"/>
              <a:t>second, third joint: hinge joint</a:t>
            </a:r>
          </a:p>
          <a:p>
            <a:r>
              <a:rPr lang="en-US" altLang="zh-CN" dirty="0"/>
              <a:t>Application</a:t>
            </a:r>
          </a:p>
          <a:p>
            <a:pPr lvl="1"/>
            <a:r>
              <a:rPr lang="en-US" altLang="zh-CN" dirty="0"/>
              <a:t>insects or creature legs</a:t>
            </a:r>
          </a:p>
          <a:p>
            <a:pPr lvl="1"/>
            <a:r>
              <a:rPr lang="en-US" altLang="zh-CN" dirty="0"/>
              <a:t>robotic manipulators</a:t>
            </a:r>
          </a:p>
          <a:p>
            <a:pPr lvl="1"/>
            <a:r>
              <a:rPr lang="en-US" altLang="zh-CN" dirty="0"/>
              <a:t>space robotic arms</a:t>
            </a:r>
          </a:p>
        </p:txBody>
      </p:sp>
      <p:sp>
        <p:nvSpPr>
          <p:cNvPr id="4" name="标题 3">
            <a:extLst>
              <a:ext uri="{FF2B5EF4-FFF2-40B4-BE49-F238E27FC236}">
                <a16:creationId xmlns:a16="http://schemas.microsoft.com/office/drawing/2014/main" id="{C5923054-968E-4FD4-A497-BE530D84E807}"/>
              </a:ext>
            </a:extLst>
          </p:cNvPr>
          <p:cNvSpPr>
            <a:spLocks noGrp="1"/>
          </p:cNvSpPr>
          <p:nvPr>
            <p:ph type="title"/>
          </p:nvPr>
        </p:nvSpPr>
        <p:spPr/>
        <p:txBody>
          <a:bodyPr/>
          <a:lstStyle/>
          <a:p>
            <a:r>
              <a:rPr lang="en-US" altLang="zh-CN" dirty="0"/>
              <a:t>Three Joints IK</a:t>
            </a:r>
            <a:endParaRPr lang="zh-CN" altLang="en-US" dirty="0"/>
          </a:p>
        </p:txBody>
      </p:sp>
      <p:sp>
        <p:nvSpPr>
          <p:cNvPr id="5" name="灯片编号占位符 4">
            <a:extLst>
              <a:ext uri="{FF2B5EF4-FFF2-40B4-BE49-F238E27FC236}">
                <a16:creationId xmlns:a16="http://schemas.microsoft.com/office/drawing/2014/main" id="{240CB962-95DF-4DA3-9144-77659BDE13B3}"/>
              </a:ext>
            </a:extLst>
          </p:cNvPr>
          <p:cNvSpPr>
            <a:spLocks noGrp="1"/>
          </p:cNvSpPr>
          <p:nvPr>
            <p:ph type="sldNum" sz="quarter" idx="10"/>
          </p:nvPr>
        </p:nvSpPr>
        <p:spPr/>
        <p:txBody>
          <a:bodyPr/>
          <a:lstStyle/>
          <a:p>
            <a:fld id="{9BF1FB69-411C-4EA0-A61E-2F4E7ED909A7}" type="slidenum">
              <a:rPr lang="zh-CN" altLang="en-US" smtClean="0"/>
              <a:pPr/>
              <a:t>6</a:t>
            </a:fld>
            <a:endParaRPr lang="zh-CN" altLang="en-US" dirty="0"/>
          </a:p>
        </p:txBody>
      </p:sp>
      <p:pic>
        <p:nvPicPr>
          <p:cNvPr id="29" name="内容占位符 28">
            <a:extLst>
              <a:ext uri="{FF2B5EF4-FFF2-40B4-BE49-F238E27FC236}">
                <a16:creationId xmlns:a16="http://schemas.microsoft.com/office/drawing/2014/main" id="{466EC499-7548-4F30-AA24-5ACFB598983D}"/>
              </a:ext>
            </a:extLst>
          </p:cNvPr>
          <p:cNvPicPr>
            <a:picLocks noGrp="1" noChangeAspect="1"/>
          </p:cNvPicPr>
          <p:nvPr>
            <p:ph sz="half" idx="2"/>
          </p:nvPr>
        </p:nvPicPr>
        <p:blipFill>
          <a:blip r:embed="rId2"/>
          <a:stretch>
            <a:fillRect/>
          </a:stretch>
        </p:blipFill>
        <p:spPr>
          <a:xfrm>
            <a:off x="7608570" y="2058194"/>
            <a:ext cx="2308860" cy="3886200"/>
          </a:xfrm>
          <a:prstGeom prst="rect">
            <a:avLst/>
          </a:prstGeom>
        </p:spPr>
      </p:pic>
    </p:spTree>
    <p:extLst>
      <p:ext uri="{BB962C8B-B14F-4D97-AF65-F5344CB8AC3E}">
        <p14:creationId xmlns:p14="http://schemas.microsoft.com/office/powerpoint/2010/main" val="1900633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9427A68-3F41-49B3-9905-808244E05801}"/>
                  </a:ext>
                </a:extLst>
              </p:cNvPr>
              <p:cNvSpPr>
                <a:spLocks noGrp="1"/>
              </p:cNvSpPr>
              <p:nvPr>
                <p:ph sz="half" idx="1"/>
              </p:nvPr>
            </p:nvSpPr>
            <p:spPr/>
            <p:txBody>
              <a:bodyPr>
                <a:normAutofit fontScale="70000" lnSpcReduction="20000"/>
              </a:bodyPr>
              <a:lstStyle/>
              <a:p>
                <a:r>
                  <a:rPr lang="en-US" altLang="zh-CN" dirty="0"/>
                  <a:t>Solver steps</a:t>
                </a:r>
              </a:p>
              <a:p>
                <a:pPr lvl="1"/>
                <a:r>
                  <a:rPr lang="zh-CN" altLang="en-US" dirty="0"/>
                  <a:t>朝向目标旋转第一个关节蓝色轴</a:t>
                </a:r>
                <a:endParaRPr lang="en-US" altLang="zh-CN" dirty="0"/>
              </a:p>
              <a:p>
                <a:pPr lvl="1"/>
                <a:r>
                  <a:rPr lang="zh-CN" altLang="en-US" dirty="0"/>
                  <a:t>迭代求解绿色轴的角度，以达到目标位置，</a:t>
                </a:r>
                <a:br>
                  <a:rPr lang="en-US" altLang="zh-CN" dirty="0"/>
                </a:br>
                <a:r>
                  <a:rPr lang="zh-CN" altLang="en-US" dirty="0"/>
                  <a:t>需保证：</a:t>
                </a:r>
                <a:br>
                  <a:rPr lang="en-US" altLang="zh-CN" dirty="0"/>
                </a:br>
                <a14:m>
                  <m:oMath xmlns:m="http://schemas.openxmlformats.org/officeDocument/2006/math">
                    <m:sSub>
                      <m:sSubPr>
                        <m:ctrlPr>
                          <a:rPr lang="en-US" altLang="zh-CN" i="1" smtClean="0">
                            <a:latin typeface="Cambria Math" panose="02040503050406030204" pitchFamily="18" charset="0"/>
                          </a:rPr>
                        </m:ctrlPr>
                      </m:sSubPr>
                      <m:e>
                        <m:r>
                          <a:rPr lang="zh-CN" altLang="en-US" smtClean="0">
                            <a:latin typeface="Cambria Math" panose="02040503050406030204" pitchFamily="18" charset="0"/>
                          </a:rPr>
                          <m:t>𝛼</m:t>
                        </m:r>
                      </m:e>
                      <m:sub>
                        <m:r>
                          <a:rPr lang="en-US" altLang="zh-CN" smtClean="0">
                            <a:latin typeface="Cambria Math" panose="02040503050406030204" pitchFamily="18" charset="0"/>
                          </a:rPr>
                          <m:t>21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𝑘</m:t>
                        </m:r>
                        <m:r>
                          <a:rPr lang="en-US" altLang="zh-CN" smtClean="0">
                            <a:latin typeface="Cambria Math" panose="02040503050406030204" pitchFamily="18" charset="0"/>
                          </a:rPr>
                          <m:t> ∗ </m:t>
                        </m:r>
                        <m:r>
                          <a:rPr lang="zh-CN" altLang="en-US">
                            <a:latin typeface="Cambria Math" panose="02040503050406030204" pitchFamily="18" charset="0"/>
                          </a:rPr>
                          <m:t>𝛼</m:t>
                        </m:r>
                      </m:e>
                      <m:sub>
                        <m:r>
                          <a:rPr lang="en-US" altLang="zh-CN" smtClean="0">
                            <a:latin typeface="Cambria Math" panose="02040503050406030204" pitchFamily="18" charset="0"/>
                          </a:rPr>
                          <m:t>32</m:t>
                        </m:r>
                      </m:sub>
                    </m:sSub>
                    <m:r>
                      <a:rPr lang="en-US" altLang="zh-CN" smtClean="0">
                        <a:latin typeface="Cambria Math" panose="02040503050406030204" pitchFamily="18" charset="0"/>
                      </a:rPr>
                      <m:t> </m:t>
                    </m:r>
                  </m:oMath>
                </a14:m>
                <a:br>
                  <a:rPr lang="en-US" altLang="zh-CN" dirty="0"/>
                </a:br>
                <a14:m>
                  <m:oMath xmlns:m="http://schemas.openxmlformats.org/officeDocument/2006/math">
                    <m:r>
                      <a:rPr lang="en-US" altLang="zh-CN" dirty="0" smtClean="0">
                        <a:latin typeface="Cambria Math" panose="02040503050406030204" pitchFamily="18" charset="0"/>
                      </a:rPr>
                      <m:t>𝑘</m:t>
                    </m:r>
                  </m:oMath>
                </a14:m>
                <a:r>
                  <a:rPr lang="zh-CN" altLang="en-US" dirty="0"/>
                  <a:t> 来自于最初姿态</a:t>
                </a:r>
                <a:endParaRPr lang="en-US" altLang="zh-CN" dirty="0"/>
              </a:p>
              <a:p>
                <a:r>
                  <a:rPr lang="en-US" altLang="zh-CN" dirty="0"/>
                  <a:t>Restriction</a:t>
                </a:r>
              </a:p>
              <a:p>
                <a:pPr lvl="1"/>
                <a:r>
                  <a:rPr lang="en-US" altLang="zh-CN" dirty="0"/>
                  <a:t>all joints and end effector must lie in a plane</a:t>
                </a:r>
              </a:p>
              <a:p>
                <a:pPr lvl="1"/>
                <a:r>
                  <a:rPr lang="zh-CN" altLang="en-US" dirty="0"/>
                  <a:t>中间两个关节线性相关</a:t>
                </a:r>
                <a:endParaRPr lang="en-US" altLang="zh-CN" dirty="0"/>
              </a:p>
              <a:p>
                <a:pPr lvl="1"/>
                <a:r>
                  <a:rPr lang="zh-CN" altLang="en-US" dirty="0"/>
                  <a:t>为了保证运动平滑，求解需考虑前一帧的最后结果（防止陡变 ）</a:t>
                </a:r>
                <a:endParaRPr lang="en-US" altLang="zh-CN" dirty="0"/>
              </a:p>
            </p:txBody>
          </p:sp>
        </mc:Choice>
        <mc:Fallback xmlns="">
          <p:sp>
            <p:nvSpPr>
              <p:cNvPr id="2" name="内容占位符 1">
                <a:extLst>
                  <a:ext uri="{FF2B5EF4-FFF2-40B4-BE49-F238E27FC236}">
                    <a16:creationId xmlns:a16="http://schemas.microsoft.com/office/drawing/2014/main" id="{79427A68-3F41-49B3-9905-808244E05801}"/>
                  </a:ext>
                </a:extLst>
              </p:cNvPr>
              <p:cNvSpPr>
                <a:spLocks noGrp="1" noRot="1" noChangeAspect="1" noMove="1" noResize="1" noEditPoints="1" noAdjustHandles="1" noChangeArrowheads="1" noChangeShapeType="1" noTextEdit="1"/>
              </p:cNvSpPr>
              <p:nvPr>
                <p:ph sz="half" idx="1"/>
              </p:nvPr>
            </p:nvSpPr>
            <p:spPr>
              <a:blipFill>
                <a:blip r:embed="rId2"/>
                <a:stretch>
                  <a:fillRect l="-588"/>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C5923054-968E-4FD4-A497-BE530D84E807}"/>
              </a:ext>
            </a:extLst>
          </p:cNvPr>
          <p:cNvSpPr>
            <a:spLocks noGrp="1"/>
          </p:cNvSpPr>
          <p:nvPr>
            <p:ph type="title"/>
          </p:nvPr>
        </p:nvSpPr>
        <p:spPr/>
        <p:txBody>
          <a:bodyPr/>
          <a:lstStyle/>
          <a:p>
            <a:r>
              <a:rPr lang="en-US" altLang="zh-CN" dirty="0"/>
              <a:t>Three Joints IK (Fast Iterative Solver)</a:t>
            </a:r>
            <a:endParaRPr lang="zh-CN" altLang="en-US" dirty="0"/>
          </a:p>
        </p:txBody>
      </p:sp>
      <p:sp>
        <p:nvSpPr>
          <p:cNvPr id="5" name="灯片编号占位符 4">
            <a:extLst>
              <a:ext uri="{FF2B5EF4-FFF2-40B4-BE49-F238E27FC236}">
                <a16:creationId xmlns:a16="http://schemas.microsoft.com/office/drawing/2014/main" id="{240CB962-95DF-4DA3-9144-77659BDE13B3}"/>
              </a:ext>
            </a:extLst>
          </p:cNvPr>
          <p:cNvSpPr>
            <a:spLocks noGrp="1"/>
          </p:cNvSpPr>
          <p:nvPr>
            <p:ph type="sldNum" sz="quarter" idx="10"/>
          </p:nvPr>
        </p:nvSpPr>
        <p:spPr/>
        <p:txBody>
          <a:bodyPr/>
          <a:lstStyle/>
          <a:p>
            <a:fld id="{9BF1FB69-411C-4EA0-A61E-2F4E7ED909A7}" type="slidenum">
              <a:rPr lang="zh-CN" altLang="en-US" smtClean="0"/>
              <a:pPr/>
              <a:t>7</a:t>
            </a:fld>
            <a:endParaRPr lang="zh-CN" altLang="en-US" dirty="0"/>
          </a:p>
        </p:txBody>
      </p:sp>
      <p:pic>
        <p:nvPicPr>
          <p:cNvPr id="12" name="内容占位符 11">
            <a:extLst>
              <a:ext uri="{FF2B5EF4-FFF2-40B4-BE49-F238E27FC236}">
                <a16:creationId xmlns:a16="http://schemas.microsoft.com/office/drawing/2014/main" id="{D891E211-71F0-4EB7-BB43-76733FBDD075}"/>
              </a:ext>
            </a:extLst>
          </p:cNvPr>
          <p:cNvPicPr>
            <a:picLocks noGrp="1" noChangeAspect="1"/>
          </p:cNvPicPr>
          <p:nvPr>
            <p:ph sz="half" idx="2"/>
          </p:nvPr>
        </p:nvPicPr>
        <p:blipFill>
          <a:blip r:embed="rId3"/>
          <a:stretch>
            <a:fillRect/>
          </a:stretch>
        </p:blipFill>
        <p:spPr>
          <a:xfrm>
            <a:off x="7263608" y="1825625"/>
            <a:ext cx="2998783" cy="4351338"/>
          </a:xfrm>
          <a:prstGeom prst="rect">
            <a:avLst/>
          </a:prstGeom>
        </p:spPr>
      </p:pic>
    </p:spTree>
    <p:extLst>
      <p:ext uri="{BB962C8B-B14F-4D97-AF65-F5344CB8AC3E}">
        <p14:creationId xmlns:p14="http://schemas.microsoft.com/office/powerpoint/2010/main" val="2297191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D3DA09-22CA-49BF-9135-53BB0440D5BB}"/>
              </a:ext>
            </a:extLst>
          </p:cNvPr>
          <p:cNvSpPr>
            <a:spLocks noGrp="1"/>
          </p:cNvSpPr>
          <p:nvPr>
            <p:ph sz="half" idx="1"/>
          </p:nvPr>
        </p:nvSpPr>
        <p:spPr/>
        <p:txBody>
          <a:bodyPr>
            <a:normAutofit fontScale="70000" lnSpcReduction="20000"/>
          </a:bodyPr>
          <a:lstStyle/>
          <a:p>
            <a:r>
              <a:rPr lang="en-US" altLang="zh-CN" dirty="0"/>
              <a:t>Input</a:t>
            </a:r>
          </a:p>
          <a:p>
            <a:pPr lvl="1"/>
            <a:r>
              <a:rPr lang="en-US" altLang="zh-CN" dirty="0">
                <a:solidFill>
                  <a:srgbClr val="3E893E"/>
                </a:solidFill>
              </a:rPr>
              <a:t>A forward axis (</a:t>
            </a:r>
            <a:r>
              <a:rPr lang="zh-CN" altLang="en-US" dirty="0">
                <a:solidFill>
                  <a:srgbClr val="3E893E"/>
                </a:solidFill>
              </a:rPr>
              <a:t>绿色轴，确保其在</a:t>
            </a:r>
            <a:r>
              <a:rPr lang="en-US" altLang="zh-CN" dirty="0">
                <a:solidFill>
                  <a:srgbClr val="3E893E"/>
                </a:solidFill>
              </a:rPr>
              <a:t> limiting cone)</a:t>
            </a:r>
          </a:p>
          <a:p>
            <a:pPr lvl="1"/>
            <a:r>
              <a:rPr lang="en-US" altLang="zh-CN" dirty="0"/>
              <a:t>A eyes position</a:t>
            </a:r>
          </a:p>
          <a:p>
            <a:pPr lvl="1"/>
            <a:r>
              <a:rPr lang="en-US" altLang="zh-CN" dirty="0"/>
              <a:t>A limiting cone</a:t>
            </a:r>
          </a:p>
          <a:p>
            <a:pPr lvl="2"/>
            <a:r>
              <a:rPr lang="en-US" altLang="zh-CN" dirty="0">
                <a:solidFill>
                  <a:srgbClr val="E1C428"/>
                </a:solidFill>
              </a:rPr>
              <a:t>a limiting axis</a:t>
            </a:r>
            <a:r>
              <a:rPr lang="zh-CN" altLang="en-US" dirty="0">
                <a:solidFill>
                  <a:srgbClr val="E1C428"/>
                </a:solidFill>
              </a:rPr>
              <a:t>（黄色轴）</a:t>
            </a:r>
            <a:endParaRPr lang="en-US" altLang="zh-CN" dirty="0">
              <a:solidFill>
                <a:srgbClr val="E1C428"/>
              </a:solidFill>
            </a:endParaRPr>
          </a:p>
          <a:p>
            <a:pPr lvl="2"/>
            <a:r>
              <a:rPr lang="en-US" altLang="zh-CN" dirty="0"/>
              <a:t>a</a:t>
            </a:r>
            <a:r>
              <a:rPr lang="zh-CN" altLang="en-US" dirty="0"/>
              <a:t> </a:t>
            </a:r>
            <a:r>
              <a:rPr lang="en-US" altLang="zh-CN" dirty="0"/>
              <a:t>limiting</a:t>
            </a:r>
            <a:r>
              <a:rPr lang="zh-CN" altLang="en-US" dirty="0"/>
              <a:t> </a:t>
            </a:r>
            <a:r>
              <a:rPr lang="en-US" altLang="zh-CN" dirty="0"/>
              <a:t>angle</a:t>
            </a:r>
          </a:p>
          <a:p>
            <a:pPr lvl="1"/>
            <a:r>
              <a:rPr lang="en-US" altLang="zh-CN" dirty="0">
                <a:solidFill>
                  <a:srgbClr val="AB0505"/>
                </a:solidFill>
              </a:rPr>
              <a:t>A target position (</a:t>
            </a:r>
            <a:r>
              <a:rPr lang="zh-CN" altLang="en-US" dirty="0">
                <a:solidFill>
                  <a:srgbClr val="AB0505"/>
                </a:solidFill>
              </a:rPr>
              <a:t>红色点，在</a:t>
            </a:r>
            <a:r>
              <a:rPr lang="en-US" altLang="zh-CN" dirty="0">
                <a:solidFill>
                  <a:srgbClr val="AB0505"/>
                </a:solidFill>
              </a:rPr>
              <a:t>model space)</a:t>
            </a:r>
          </a:p>
          <a:p>
            <a:pPr lvl="1"/>
            <a:r>
              <a:rPr lang="en-US" altLang="zh-CN" dirty="0"/>
              <a:t>A weight value</a:t>
            </a:r>
          </a:p>
          <a:p>
            <a:r>
              <a:rPr lang="en-US" altLang="zh-CN" dirty="0"/>
              <a:t>Head </a:t>
            </a:r>
            <a:r>
              <a:rPr lang="zh-CN" altLang="en-US" dirty="0"/>
              <a:t>孩子骨骼“随动”</a:t>
            </a:r>
            <a:endParaRPr lang="en-US" altLang="zh-CN" dirty="0"/>
          </a:p>
          <a:p>
            <a:pPr lvl="1"/>
            <a:r>
              <a:rPr lang="en-US" altLang="zh-CN" dirty="0"/>
              <a:t>Look At </a:t>
            </a:r>
            <a:r>
              <a:rPr lang="zh-CN" altLang="en-US" dirty="0"/>
              <a:t>求解器只求解到</a:t>
            </a:r>
            <a:r>
              <a:rPr lang="en-US" altLang="zh-CN" dirty="0"/>
              <a:t>head</a:t>
            </a:r>
            <a:r>
              <a:rPr lang="zh-CN" altLang="en-US" dirty="0"/>
              <a:t>关节</a:t>
            </a:r>
            <a:endParaRPr lang="en-US" altLang="zh-CN" dirty="0"/>
          </a:p>
          <a:p>
            <a:pPr lvl="1"/>
            <a:r>
              <a:rPr lang="en-US" altLang="zh-CN" dirty="0"/>
              <a:t>Head</a:t>
            </a:r>
            <a:r>
              <a:rPr lang="zh-CN" altLang="en-US" dirty="0"/>
              <a:t>的孩子们，如：发辫、触角、眼睛等，</a:t>
            </a:r>
            <a:r>
              <a:rPr lang="en-US" altLang="zh-CN" dirty="0"/>
              <a:t>Local transform</a:t>
            </a:r>
            <a:r>
              <a:rPr lang="zh-CN" altLang="en-US" dirty="0"/>
              <a:t>不变，表现为跟随</a:t>
            </a:r>
            <a:r>
              <a:rPr lang="en-US" altLang="zh-CN" dirty="0"/>
              <a:t>Head</a:t>
            </a:r>
            <a:r>
              <a:rPr lang="zh-CN" altLang="en-US" dirty="0"/>
              <a:t>一起变化</a:t>
            </a:r>
            <a:endParaRPr lang="en-US" altLang="zh-CN" dirty="0"/>
          </a:p>
          <a:p>
            <a:endParaRPr lang="en-US" altLang="zh-CN" dirty="0"/>
          </a:p>
        </p:txBody>
      </p:sp>
      <p:pic>
        <p:nvPicPr>
          <p:cNvPr id="6" name="内容占位符 5">
            <a:extLst>
              <a:ext uri="{FF2B5EF4-FFF2-40B4-BE49-F238E27FC236}">
                <a16:creationId xmlns:a16="http://schemas.microsoft.com/office/drawing/2014/main" id="{5E266976-CE68-44AB-9888-9297FC6A0519}"/>
              </a:ext>
            </a:extLst>
          </p:cNvPr>
          <p:cNvPicPr>
            <a:picLocks noGrp="1" noChangeAspect="1"/>
          </p:cNvPicPr>
          <p:nvPr>
            <p:ph sz="half" idx="2"/>
          </p:nvPr>
        </p:nvPicPr>
        <p:blipFill>
          <a:blip r:embed="rId2"/>
          <a:stretch>
            <a:fillRect/>
          </a:stretch>
        </p:blipFill>
        <p:spPr>
          <a:xfrm>
            <a:off x="7473253" y="1825625"/>
            <a:ext cx="2579493" cy="4351338"/>
          </a:xfrm>
          <a:prstGeom prst="rect">
            <a:avLst/>
          </a:prstGeom>
        </p:spPr>
      </p:pic>
      <p:sp>
        <p:nvSpPr>
          <p:cNvPr id="4" name="标题 3">
            <a:extLst>
              <a:ext uri="{FF2B5EF4-FFF2-40B4-BE49-F238E27FC236}">
                <a16:creationId xmlns:a16="http://schemas.microsoft.com/office/drawing/2014/main" id="{85DC4605-CB8F-44C6-945B-70750D7082D9}"/>
              </a:ext>
            </a:extLst>
          </p:cNvPr>
          <p:cNvSpPr>
            <a:spLocks noGrp="1"/>
          </p:cNvSpPr>
          <p:nvPr>
            <p:ph type="title"/>
          </p:nvPr>
        </p:nvSpPr>
        <p:spPr/>
        <p:txBody>
          <a:bodyPr/>
          <a:lstStyle/>
          <a:p>
            <a:r>
              <a:rPr lang="en-US" altLang="zh-CN" dirty="0"/>
              <a:t>Look At IK </a:t>
            </a:r>
            <a:r>
              <a:rPr lang="zh-CN" altLang="en-US" dirty="0"/>
              <a:t>（</a:t>
            </a:r>
            <a:r>
              <a:rPr lang="en-US" altLang="zh-CN" dirty="0"/>
              <a:t>Simple IK</a:t>
            </a:r>
            <a:r>
              <a:rPr lang="zh-CN" altLang="en-US" dirty="0"/>
              <a:t>）</a:t>
            </a:r>
          </a:p>
        </p:txBody>
      </p:sp>
      <p:sp>
        <p:nvSpPr>
          <p:cNvPr id="5" name="灯片编号占位符 4">
            <a:extLst>
              <a:ext uri="{FF2B5EF4-FFF2-40B4-BE49-F238E27FC236}">
                <a16:creationId xmlns:a16="http://schemas.microsoft.com/office/drawing/2014/main" id="{A9A82394-9CDE-4BD6-9A77-B00228AFECE7}"/>
              </a:ext>
            </a:extLst>
          </p:cNvPr>
          <p:cNvSpPr>
            <a:spLocks noGrp="1"/>
          </p:cNvSpPr>
          <p:nvPr>
            <p:ph type="sldNum" sz="quarter" idx="10"/>
          </p:nvPr>
        </p:nvSpPr>
        <p:spPr/>
        <p:txBody>
          <a:bodyPr/>
          <a:lstStyle/>
          <a:p>
            <a:fld id="{9BF1FB69-411C-4EA0-A61E-2F4E7ED909A7}" type="slidenum">
              <a:rPr lang="zh-CN" altLang="en-US" smtClean="0"/>
              <a:pPr/>
              <a:t>8</a:t>
            </a:fld>
            <a:endParaRPr lang="zh-CN" altLang="en-US" dirty="0"/>
          </a:p>
        </p:txBody>
      </p:sp>
    </p:spTree>
    <p:extLst>
      <p:ext uri="{BB962C8B-B14F-4D97-AF65-F5344CB8AC3E}">
        <p14:creationId xmlns:p14="http://schemas.microsoft.com/office/powerpoint/2010/main" val="292807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D54D9B8-1D4D-4A14-812E-DCC20235A612}"/>
                  </a:ext>
                </a:extLst>
              </p:cNvPr>
              <p:cNvSpPr>
                <a:spLocks noGrp="1"/>
              </p:cNvSpPr>
              <p:nvPr>
                <p:ph sz="half" idx="1"/>
              </p:nvPr>
            </p:nvSpPr>
            <p:spPr/>
            <p:txBody>
              <a:bodyPr>
                <a:normAutofit fontScale="77500" lnSpcReduction="20000"/>
              </a:bodyPr>
              <a:lstStyle/>
              <a:p>
                <a:r>
                  <a:rPr lang="zh-CN" altLang="en-US" dirty="0"/>
                  <a:t>关于</a:t>
                </a:r>
                <a:r>
                  <a:rPr lang="en-US" altLang="zh-CN" dirty="0"/>
                  <a:t>Head</a:t>
                </a:r>
                <a:r>
                  <a:rPr lang="zh-CN" altLang="en-US" dirty="0"/>
                  <a:t>的</a:t>
                </a:r>
                <a:r>
                  <a:rPr lang="en-US" altLang="zh-CN" dirty="0"/>
                  <a:t>Limit</a:t>
                </a:r>
              </a:p>
              <a:p>
                <a:pPr lvl="1"/>
                <a:r>
                  <a:rPr lang="zh-CN" altLang="en-US" dirty="0"/>
                  <a:t>骨骼约束为</a:t>
                </a:r>
                <a:r>
                  <a:rPr lang="en-US" altLang="zh-CN" dirty="0"/>
                  <a:t>left</a:t>
                </a:r>
                <a:r>
                  <a:rPr lang="zh-CN" altLang="en-US" dirty="0"/>
                  <a:t>、</a:t>
                </a:r>
                <a:r>
                  <a:rPr lang="en-US" altLang="zh-CN" dirty="0"/>
                  <a:t>right</a:t>
                </a:r>
                <a:r>
                  <a:rPr lang="zh-CN" altLang="en-US" dirty="0"/>
                  <a:t>、</a:t>
                </a:r>
                <a:r>
                  <a:rPr lang="en-US" altLang="zh-CN" dirty="0"/>
                  <a:t>up</a:t>
                </a:r>
                <a:r>
                  <a:rPr lang="zh-CN" altLang="en-US" dirty="0"/>
                  <a:t>、</a:t>
                </a:r>
                <a:r>
                  <a:rPr lang="en-US" altLang="zh-CN" dirty="0"/>
                  <a:t>down</a:t>
                </a:r>
              </a:p>
              <a:p>
                <a:pPr lvl="1"/>
                <a:r>
                  <a:rPr lang="en-US" altLang="zh-CN" dirty="0"/>
                  <a:t>cone limit:</a:t>
                </a:r>
              </a:p>
              <a:p>
                <a:pPr lvl="2"/>
                <a:r>
                  <a:rPr lang="zh-CN" altLang="en-US" dirty="0"/>
                  <a:t>约束相同，例如</a:t>
                </a:r>
                <a:r>
                  <a:rPr lang="en-US" altLang="zh-CN" dirty="0"/>
                  <a:t>75°</a:t>
                </a:r>
              </a:p>
              <a:p>
                <a:pPr lvl="1"/>
                <a:r>
                  <a:rPr lang="en-US" altLang="zh-CN" dirty="0"/>
                  <a:t>range limit</a:t>
                </a:r>
                <a:r>
                  <a:rPr lang="zh-CN" altLang="en-US" dirty="0"/>
                  <a:t>：</a:t>
                </a:r>
                <a:endParaRPr lang="en-US" altLang="zh-CN" dirty="0"/>
              </a:p>
              <a:p>
                <a:pPr lvl="2"/>
                <a:r>
                  <a:rPr lang="en-US" altLang="zh-CN" dirty="0"/>
                  <a:t>left(75°)right(75°), up(45°)down(30°)</a:t>
                </a:r>
              </a:p>
              <a:p>
                <a:r>
                  <a:rPr lang="zh-CN" altLang="en-US" dirty="0"/>
                  <a:t>不单独求解</a:t>
                </a:r>
                <a:r>
                  <a:rPr lang="en-US" altLang="zh-CN" dirty="0"/>
                  <a:t>Head</a:t>
                </a:r>
                <a:r>
                  <a:rPr lang="zh-CN" altLang="en-US" dirty="0"/>
                  <a:t>？</a:t>
                </a:r>
                <a:endParaRPr lang="en-US" altLang="zh-CN" dirty="0"/>
              </a:p>
              <a:p>
                <a:pPr lvl="1"/>
                <a:r>
                  <a:rPr lang="zh-CN" altLang="en-US" dirty="0"/>
                  <a:t>可以解决</a:t>
                </a:r>
                <a:r>
                  <a:rPr lang="en-US" altLang="zh-CN" dirty="0"/>
                  <a:t>Limit</a:t>
                </a:r>
                <a:r>
                  <a:rPr lang="zh-CN" altLang="en-US" dirty="0"/>
                  <a:t>导致达不到</a:t>
                </a:r>
                <a:r>
                  <a:rPr lang="en-US" altLang="zh-CN" dirty="0"/>
                  <a:t>target position</a:t>
                </a:r>
                <a:r>
                  <a:rPr lang="zh-CN" altLang="en-US" dirty="0"/>
                  <a:t>问题</a:t>
                </a:r>
                <a:endParaRPr lang="en-US" altLang="zh-CN" dirty="0"/>
              </a:p>
              <a:p>
                <a:pPr lvl="1"/>
                <a:r>
                  <a:rPr lang="zh-CN" altLang="en-US" dirty="0"/>
                  <a:t>可以求解</a:t>
                </a:r>
                <a:r>
                  <a:rPr lang="en-US" altLang="zh-CN" dirty="0"/>
                  <a:t>Neck</a:t>
                </a:r>
                <a:r>
                  <a:rPr lang="zh-CN" altLang="en-US" dirty="0"/>
                  <a:t>、</a:t>
                </a:r>
                <a:r>
                  <a:rPr lang="en-US" altLang="zh-CN" dirty="0"/>
                  <a:t>Eyes…</a:t>
                </a:r>
              </a:p>
              <a:p>
                <a:pPr lvl="1"/>
                <a:r>
                  <a:rPr lang="zh-CN" altLang="en-US" dirty="0"/>
                  <a:t>利用</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weight</m:t>
                        </m:r>
                      </m:e>
                      <m:sub>
                        <m:r>
                          <a:rPr lang="en-US" altLang="zh-CN" b="0" i="1" smtClean="0">
                            <a:latin typeface="Cambria Math" panose="02040503050406030204" pitchFamily="18" charset="0"/>
                          </a:rPr>
                          <m:t>𝑛𝑒𝑐𝑘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weight</m:t>
                        </m:r>
                      </m:e>
                      <m:sub>
                        <m:r>
                          <a:rPr lang="en-US" altLang="zh-CN" b="0" i="1" smtClean="0">
                            <a:latin typeface="Cambria Math" panose="02040503050406030204" pitchFamily="18" charset="0"/>
                          </a:rPr>
                          <m:t>𝑒𝑦𝑒𝑠</m:t>
                        </m:r>
                      </m:sub>
                    </m:sSub>
                  </m:oMath>
                </a14:m>
                <a:r>
                  <a:rPr lang="zh-CN" altLang="en-US" dirty="0"/>
                  <a:t>控制旋转角度</a:t>
                </a:r>
                <a:r>
                  <a:rPr lang="en-US" altLang="zh-CN" dirty="0"/>
                  <a:t> </a:t>
                </a:r>
              </a:p>
              <a:p>
                <a:pPr lvl="1"/>
                <a:r>
                  <a:rPr lang="zh-CN" altLang="en-US" dirty="0"/>
                  <a:t>或许动作更加“平滑”</a:t>
                </a:r>
                <a:endParaRPr lang="en-US" altLang="zh-CN" dirty="0"/>
              </a:p>
            </p:txBody>
          </p:sp>
        </mc:Choice>
        <mc:Fallback xmlns="">
          <p:sp>
            <p:nvSpPr>
              <p:cNvPr id="2" name="内容占位符 1">
                <a:extLst>
                  <a:ext uri="{FF2B5EF4-FFF2-40B4-BE49-F238E27FC236}">
                    <a16:creationId xmlns:a16="http://schemas.microsoft.com/office/drawing/2014/main" id="{CD54D9B8-1D4D-4A14-812E-DCC20235A612}"/>
                  </a:ext>
                </a:extLst>
              </p:cNvPr>
              <p:cNvSpPr>
                <a:spLocks noGrp="1" noRot="1" noChangeAspect="1" noMove="1" noResize="1" noEditPoints="1" noAdjustHandles="1" noChangeArrowheads="1" noChangeShapeType="1" noTextEdit="1"/>
              </p:cNvSpPr>
              <p:nvPr>
                <p:ph sz="half" idx="1"/>
              </p:nvPr>
            </p:nvSpPr>
            <p:spPr>
              <a:blipFill>
                <a:blip r:embed="rId2"/>
                <a:stretch>
                  <a:fillRect l="-941" b="-840"/>
                </a:stretch>
              </a:blipFill>
            </p:spPr>
            <p:txBody>
              <a:bodyPr/>
              <a:lstStyle/>
              <a:p>
                <a:r>
                  <a:rPr lang="zh-CN" altLang="en-US">
                    <a:noFill/>
                  </a:rPr>
                  <a:t> </a:t>
                </a:r>
              </a:p>
            </p:txBody>
          </p:sp>
        </mc:Fallback>
      </mc:AlternateContent>
      <p:pic>
        <p:nvPicPr>
          <p:cNvPr id="7" name="内容占位符 6">
            <a:extLst>
              <a:ext uri="{FF2B5EF4-FFF2-40B4-BE49-F238E27FC236}">
                <a16:creationId xmlns:a16="http://schemas.microsoft.com/office/drawing/2014/main" id="{04342ACA-22D0-4F92-BE43-3D6266701E9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74094"/>
            <a:ext cx="5181600" cy="3454399"/>
          </a:xfrm>
        </p:spPr>
      </p:pic>
      <p:sp>
        <p:nvSpPr>
          <p:cNvPr id="4" name="标题 3">
            <a:extLst>
              <a:ext uri="{FF2B5EF4-FFF2-40B4-BE49-F238E27FC236}">
                <a16:creationId xmlns:a16="http://schemas.microsoft.com/office/drawing/2014/main" id="{8E605A38-2C56-4F94-B3ED-61559DDB3EF3}"/>
              </a:ext>
            </a:extLst>
          </p:cNvPr>
          <p:cNvSpPr>
            <a:spLocks noGrp="1"/>
          </p:cNvSpPr>
          <p:nvPr>
            <p:ph type="title"/>
          </p:nvPr>
        </p:nvSpPr>
        <p:spPr/>
        <p:txBody>
          <a:bodyPr/>
          <a:lstStyle/>
          <a:p>
            <a:r>
              <a:rPr lang="en-US" altLang="zh-CN" dirty="0"/>
              <a:t>Look At IK </a:t>
            </a:r>
            <a:r>
              <a:rPr lang="zh-CN" altLang="en-US" dirty="0"/>
              <a:t>（</a:t>
            </a:r>
            <a:r>
              <a:rPr lang="en-US" altLang="zh-CN" dirty="0"/>
              <a:t>Simple IK </a:t>
            </a:r>
            <a:r>
              <a:rPr lang="zh-CN" altLang="en-US" dirty="0"/>
              <a:t>）</a:t>
            </a:r>
          </a:p>
        </p:txBody>
      </p:sp>
      <p:sp>
        <p:nvSpPr>
          <p:cNvPr id="5" name="灯片编号占位符 4">
            <a:extLst>
              <a:ext uri="{FF2B5EF4-FFF2-40B4-BE49-F238E27FC236}">
                <a16:creationId xmlns:a16="http://schemas.microsoft.com/office/drawing/2014/main" id="{7905827D-90F4-4387-B347-E3B0D53B427F}"/>
              </a:ext>
            </a:extLst>
          </p:cNvPr>
          <p:cNvSpPr>
            <a:spLocks noGrp="1"/>
          </p:cNvSpPr>
          <p:nvPr>
            <p:ph type="sldNum" sz="quarter" idx="10"/>
          </p:nvPr>
        </p:nvSpPr>
        <p:spPr/>
        <p:txBody>
          <a:bodyPr/>
          <a:lstStyle/>
          <a:p>
            <a:fld id="{9BF1FB69-411C-4EA0-A61E-2F4E7ED909A7}" type="slidenum">
              <a:rPr lang="zh-CN" altLang="en-US" smtClean="0"/>
              <a:pPr/>
              <a:t>9</a:t>
            </a:fld>
            <a:endParaRPr lang="zh-CN" altLang="en-US" dirty="0"/>
          </a:p>
        </p:txBody>
      </p:sp>
    </p:spTree>
    <p:extLst>
      <p:ext uri="{BB962C8B-B14F-4D97-AF65-F5344CB8AC3E}">
        <p14:creationId xmlns:p14="http://schemas.microsoft.com/office/powerpoint/2010/main" val="3176602582"/>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11865</TotalTime>
  <Words>2271</Words>
  <Application>Microsoft Office PowerPoint</Application>
  <PresentationFormat>宽屏</PresentationFormat>
  <Paragraphs>357</Paragraphs>
  <Slides>40</Slides>
  <Notes>4</Notes>
  <HiddenSlides>0</HiddenSlides>
  <MMClips>7</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Roboto</vt:lpstr>
      <vt:lpstr>等线</vt:lpstr>
      <vt:lpstr>黑体</vt:lpstr>
      <vt:lpstr>微软雅黑</vt:lpstr>
      <vt:lpstr>Arial</vt:lpstr>
      <vt:lpstr>Cambria Math</vt:lpstr>
      <vt:lpstr>Segoe UI</vt:lpstr>
      <vt:lpstr>Verdana</vt:lpstr>
      <vt:lpstr>Wingdings</vt:lpstr>
      <vt:lpstr>1_Office 主题​​</vt:lpstr>
      <vt:lpstr>PowerPoint 演示文稿</vt:lpstr>
      <vt:lpstr>Two Joints IK (Analytical Solver)</vt:lpstr>
      <vt:lpstr>Two Joints IK (Analytical Solver)</vt:lpstr>
      <vt:lpstr>Two Joints IK (Analytical Solver)</vt:lpstr>
      <vt:lpstr>Leg IK（针对 Two-bone-IK 优化）</vt:lpstr>
      <vt:lpstr>Three Joints IK</vt:lpstr>
      <vt:lpstr>Three Joints IK (Fast Iterative Solver)</vt:lpstr>
      <vt:lpstr>Look At IK （Simple IK）</vt:lpstr>
      <vt:lpstr>Look At IK （Simple IK ）</vt:lpstr>
      <vt:lpstr>Aiming IK</vt:lpstr>
      <vt:lpstr>Look At IK解不唯一</vt:lpstr>
      <vt:lpstr>Cyclical Coordinate Descent(CCD) Solver</vt:lpstr>
      <vt:lpstr>Cyclic Coordinate Descent(CCD)</vt:lpstr>
      <vt:lpstr>Cyclic Coordinate Descent(CCD)</vt:lpstr>
      <vt:lpstr>CCD IK 优化</vt:lpstr>
      <vt:lpstr>FABRIK</vt:lpstr>
      <vt:lpstr>FABRIK</vt:lpstr>
      <vt:lpstr>IK关节约束（constraint）</vt:lpstr>
      <vt:lpstr>And…其他注意事项</vt:lpstr>
      <vt:lpstr>Foot Placement IK</vt:lpstr>
      <vt:lpstr>计算leg ground position</vt:lpstr>
      <vt:lpstr>多足动物Foot IK的Body位姿估计</vt:lpstr>
      <vt:lpstr>ALIGN_FORWARD</vt:lpstr>
      <vt:lpstr>ALIGN_FORWARD_RIGHT(1)</vt:lpstr>
      <vt:lpstr>ALIGN_FORWARD_RIGHT(2)</vt:lpstr>
      <vt:lpstr>ALIGN_FORWARD_RIGHT(3)</vt:lpstr>
      <vt:lpstr>Foot IK Solver</vt:lpstr>
      <vt:lpstr>Foot IK Solver</vt:lpstr>
      <vt:lpstr>Foot IK 其他</vt:lpstr>
      <vt:lpstr>多足动物探测地面信息</vt:lpstr>
      <vt:lpstr>Foot IK balancer（针对直立角色）</vt:lpstr>
      <vt:lpstr>简易Full Body IK</vt:lpstr>
      <vt:lpstr>构建IK骨骼</vt:lpstr>
      <vt:lpstr>三种模式</vt:lpstr>
      <vt:lpstr>持枪相关IK</vt:lpstr>
      <vt:lpstr>持枪相关IK</vt:lpstr>
      <vt:lpstr>持枪相关IK</vt:lpstr>
      <vt:lpstr>持枪相关IK</vt:lpstr>
      <vt:lpstr>枪后坐力</vt:lpstr>
      <vt:lpstr>自动吸附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YaoTing</dc:creator>
  <cp:lastModifiedBy>YaoTing</cp:lastModifiedBy>
  <cp:revision>433</cp:revision>
  <dcterms:created xsi:type="dcterms:W3CDTF">2020-07-01T05:45:59Z</dcterms:created>
  <dcterms:modified xsi:type="dcterms:W3CDTF">2021-02-23T08:56:58Z</dcterms:modified>
</cp:coreProperties>
</file>